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18" r:id="rId4"/>
    <p:sldId id="259" r:id="rId5"/>
    <p:sldId id="258" r:id="rId6"/>
    <p:sldId id="260" r:id="rId7"/>
    <p:sldId id="262" r:id="rId8"/>
    <p:sldId id="264" r:id="rId9"/>
    <p:sldId id="263" r:id="rId10"/>
    <p:sldId id="265" r:id="rId11"/>
    <p:sldId id="269" r:id="rId12"/>
    <p:sldId id="270" r:id="rId13"/>
    <p:sldId id="273" r:id="rId14"/>
    <p:sldId id="275" r:id="rId15"/>
    <p:sldId id="326" r:id="rId16"/>
    <p:sldId id="304" r:id="rId17"/>
    <p:sldId id="317" r:id="rId18"/>
    <p:sldId id="323" r:id="rId19"/>
    <p:sldId id="282" r:id="rId20"/>
    <p:sldId id="305" r:id="rId21"/>
    <p:sldId id="284" r:id="rId22"/>
    <p:sldId id="314" r:id="rId23"/>
    <p:sldId id="324" r:id="rId24"/>
    <p:sldId id="327" r:id="rId25"/>
    <p:sldId id="329" r:id="rId26"/>
    <p:sldId id="328" r:id="rId27"/>
    <p:sldId id="290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>
        <p:scale>
          <a:sx n="86" d="100"/>
          <a:sy n="86" d="100"/>
        </p:scale>
        <p:origin x="-90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302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39D35-52F0-40CF-96E0-94FD7B135382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2B45-7B9E-4706-AA66-B9CB3733E3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65288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F2EB-7853-4D32-9F6D-F331622F750D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E001A-B4B7-441A-BCA3-8DED2F1B64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62590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+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001A-B4B7-441A-BCA3-8DED2F1B6454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001A-B4B7-441A-BCA3-8DED2F1B6454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001A-B4B7-441A-BCA3-8DED2F1B6454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6D41FD-F899-4858-8A93-B9FF1FD10AD9}" type="datetimeFigureOut">
              <a:rPr lang="hu-HU" smtClean="0"/>
              <a:pPr/>
              <a:t>2019.09.26.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F71E96-3847-4E78-A67A-44F3666E172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onkormanyzat@teskand.h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cím 2"/>
          <p:cNvSpPr txBox="1">
            <a:spLocks/>
          </p:cNvSpPr>
          <p:nvPr/>
        </p:nvSpPr>
        <p:spPr>
          <a:xfrm>
            <a:off x="1360774" y="1928802"/>
            <a:ext cx="7854696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u-H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TESKÁND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u-H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2019.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hu-HU" sz="2600" b="1" i="1" dirty="0" smtClean="0">
                <a:solidFill>
                  <a:schemeClr val="tx1"/>
                </a:solidFill>
              </a:rPr>
              <a:t>Szeptember 26.</a:t>
            </a:r>
            <a:endParaRPr kumimoji="0" lang="hu-HU" sz="2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43050"/>
            <a:ext cx="2042267" cy="257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ím 8" hidden="1"/>
          <p:cNvSpPr>
            <a:spLocks noGrp="1"/>
          </p:cNvSpPr>
          <p:nvPr>
            <p:ph type="ctrTitle"/>
          </p:nvPr>
        </p:nvSpPr>
        <p:spPr>
          <a:xfrm>
            <a:off x="3500430" y="1928802"/>
            <a:ext cx="4971838" cy="1472766"/>
          </a:xfrm>
        </p:spPr>
        <p:txBody>
          <a:bodyPr/>
          <a:lstStyle/>
          <a:p>
            <a:pPr algn="l"/>
            <a:endParaRPr lang="hu-HU" dirty="0"/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3000364" y="3786190"/>
            <a:ext cx="5540294" cy="928694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 smtClean="0">
                <a:solidFill>
                  <a:srgbClr val="FF0000"/>
                </a:solidFill>
              </a:rPr>
              <a:t>KÖZMEGHALLGATÁS</a:t>
            </a:r>
          </a:p>
          <a:p>
            <a:endParaRPr lang="hu-H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Adatok a településről V.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hu-HU" b="1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 Települési támogatás: 19 fő </a:t>
            </a:r>
          </a:p>
          <a:p>
            <a:pPr>
              <a:buNone/>
            </a:pPr>
            <a:r>
              <a:rPr lang="hu-HU" b="1" dirty="0" smtClean="0"/>
              <a:t>Közfoglalkoztatottak száma: 1 fő – hosszú távú</a:t>
            </a:r>
          </a:p>
          <a:p>
            <a:pPr>
              <a:buNone/>
            </a:pPr>
            <a:r>
              <a:rPr lang="hu-HU" b="1" dirty="0" smtClean="0"/>
              <a:t>Kulturális közfoglalkoztatott:  2018-ban megszűntették, 2 fő volt</a:t>
            </a:r>
          </a:p>
          <a:p>
            <a:pPr>
              <a:buNone/>
            </a:pPr>
            <a:r>
              <a:rPr lang="hu-HU" b="1" dirty="0" smtClean="0"/>
              <a:t>Ápolási  támogatásban részesülők: 1 fő</a:t>
            </a:r>
          </a:p>
          <a:p>
            <a:pPr>
              <a:buNone/>
            </a:pPr>
            <a:r>
              <a:rPr lang="hu-HU" b="1" dirty="0" smtClean="0"/>
              <a:t>temetési segély:  3 fő</a:t>
            </a:r>
          </a:p>
          <a:p>
            <a:pPr>
              <a:buNone/>
            </a:pPr>
            <a:r>
              <a:rPr lang="hu-HU" b="1" dirty="0" smtClean="0"/>
              <a:t>születési segély: 3 f</a:t>
            </a:r>
            <a:r>
              <a:rPr lang="hu-HU" dirty="0" smtClean="0"/>
              <a:t>ő</a:t>
            </a:r>
          </a:p>
          <a:p>
            <a:pPr>
              <a:buNone/>
            </a:pPr>
            <a:r>
              <a:rPr lang="hu-HU" b="1" dirty="0" err="1" smtClean="0"/>
              <a:t>Bursa</a:t>
            </a:r>
            <a:r>
              <a:rPr lang="hu-HU" b="1" dirty="0" smtClean="0"/>
              <a:t> támogatás 1 fő</a:t>
            </a:r>
          </a:p>
          <a:p>
            <a:pPr>
              <a:buNone/>
            </a:pPr>
            <a:r>
              <a:rPr lang="hu-HU" b="1" dirty="0" smtClean="0"/>
              <a:t>Rendszeres gyermekvédelmi kedvezmény 9 fő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Önkormányzat pénzügyei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- 2019. évben kiegyensúlyozott gazdálkodás folyt, a kiadások és a bevételek  a terveknek megfelelően alakultak. </a:t>
            </a:r>
          </a:p>
          <a:p>
            <a:r>
              <a:rPr lang="hu-HU" dirty="0" smtClean="0"/>
              <a:t>Az elmúlt öt évben voltak nehezebb időszakok. Adóbevételek két egymást követő évben is alacsonyak voltak  (2016-ban 28,4m Ft, 2017-ben 31.7 m Ft iparűzési adó bevétel,  korábban 40 m </a:t>
            </a:r>
            <a:r>
              <a:rPr lang="hu-HU" smtClean="0"/>
              <a:t>felett volt)</a:t>
            </a:r>
            <a:endParaRPr lang="hu-HU" dirty="0" smtClean="0"/>
          </a:p>
          <a:p>
            <a:r>
              <a:rPr lang="hu-HU" dirty="0" smtClean="0"/>
              <a:t>Fő cél a település fenntartása, üzemeltetése, fizetőképesség megőrzése</a:t>
            </a:r>
          </a:p>
          <a:p>
            <a:pPr>
              <a:buNone/>
            </a:pPr>
            <a:r>
              <a:rPr lang="hu-HU" dirty="0" smtClean="0"/>
              <a:t>Bevételek-kiadások – állami normatívából és helyi bevételek áll össze</a:t>
            </a:r>
          </a:p>
          <a:p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Gazdálkodás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71472" y="2000240"/>
            <a:ext cx="7500990" cy="4174806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   Főbb számok:</a:t>
            </a:r>
          </a:p>
          <a:p>
            <a:r>
              <a:rPr lang="hu-HU" b="1" dirty="0" smtClean="0"/>
              <a:t>Önkormányzat  bevételei:</a:t>
            </a:r>
          </a:p>
          <a:p>
            <a:pPr>
              <a:buNone/>
            </a:pPr>
            <a:r>
              <a:rPr lang="hu-HU" b="1" dirty="0" smtClean="0"/>
              <a:t>Átlagosan 200 </a:t>
            </a:r>
            <a:r>
              <a:rPr lang="hu-HU" b="1" dirty="0" smtClean="0"/>
              <a:t>millió </a:t>
            </a:r>
            <a:r>
              <a:rPr lang="hu-HU" b="1" dirty="0" smtClean="0"/>
              <a:t>forintos nagyságrenddel gazdálkodhatunk és ebből a például 171 </a:t>
            </a:r>
            <a:r>
              <a:rPr lang="hu-HU" b="1" dirty="0" smtClean="0"/>
              <a:t>millió </a:t>
            </a:r>
            <a:r>
              <a:rPr lang="hu-HU" b="1" dirty="0" smtClean="0"/>
              <a:t>forint </a:t>
            </a:r>
            <a:r>
              <a:rPr lang="hu-HU" b="1" dirty="0" smtClean="0"/>
              <a:t>volt/lesz az idén az állami támogatás, feladatfinanszírozás. Ezt címkézetten többek között intézmények és településüzemeltetési feladatokra kapja az önkormányzat</a:t>
            </a:r>
          </a:p>
          <a:p>
            <a:pPr>
              <a:buNone/>
            </a:pPr>
            <a:r>
              <a:rPr lang="hu-HU" b="1" dirty="0" smtClean="0"/>
              <a:t>Saját bevételek a helyi adókból tevődnek össze.  (2019. 06. </a:t>
            </a:r>
            <a:r>
              <a:rPr lang="hu-HU" b="1" dirty="0" smtClean="0"/>
              <a:t>3.5+1.9+19.9 </a:t>
            </a:r>
            <a:r>
              <a:rPr lang="hu-HU" b="1" dirty="0" smtClean="0"/>
              <a:t>=25,3 m Ft)</a:t>
            </a:r>
          </a:p>
          <a:p>
            <a:pPr>
              <a:buNone/>
            </a:pPr>
            <a:r>
              <a:rPr lang="hu-HU" b="1" dirty="0" smtClean="0"/>
              <a:t>(2018-ban összesen: 47,4 m Ft)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Gazdálkodás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71472" y="1928802"/>
            <a:ext cx="7643866" cy="42462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/>
              <a:t>Állami feladatfinanszírozás+ saját forrás</a:t>
            </a:r>
          </a:p>
          <a:p>
            <a:pPr>
              <a:buNone/>
            </a:pPr>
            <a:r>
              <a:rPr lang="hu-HU" dirty="0" smtClean="0"/>
              <a:t>Hivatal-45,7 m Ft + 3,</a:t>
            </a:r>
            <a:r>
              <a:rPr lang="hu-HU" dirty="0" err="1" smtClean="0"/>
              <a:t>3</a:t>
            </a:r>
            <a:r>
              <a:rPr lang="hu-HU" dirty="0" smtClean="0"/>
              <a:t> m Ft</a:t>
            </a:r>
          </a:p>
          <a:p>
            <a:pPr>
              <a:buNone/>
            </a:pPr>
            <a:r>
              <a:rPr lang="hu-HU" dirty="0" smtClean="0"/>
              <a:t>Óvoda- 70 m Ft + 5,8 m Ft</a:t>
            </a:r>
          </a:p>
          <a:p>
            <a:pPr>
              <a:buNone/>
            </a:pPr>
            <a:r>
              <a:rPr lang="hu-HU" dirty="0" smtClean="0"/>
              <a:t>Bölcsőde-  11 m Ft + 0,7m Ft</a:t>
            </a:r>
          </a:p>
          <a:p>
            <a:pPr>
              <a:buNone/>
            </a:pPr>
            <a:r>
              <a:rPr lang="hu-HU" dirty="0" smtClean="0"/>
              <a:t>Uszoda – 0 Ft + 5,9 m Ft</a:t>
            </a:r>
          </a:p>
          <a:p>
            <a:pPr>
              <a:buNone/>
            </a:pPr>
            <a:r>
              <a:rPr lang="hu-HU" smtClean="0"/>
              <a:t>Gyermekétkeztetés </a:t>
            </a:r>
            <a:r>
              <a:rPr lang="hu-HU" smtClean="0"/>
              <a:t>28 m </a:t>
            </a:r>
            <a:r>
              <a:rPr lang="hu-HU" dirty="0" smtClean="0"/>
              <a:t>Ft + 0,5 m Ft</a:t>
            </a:r>
          </a:p>
          <a:p>
            <a:pPr>
              <a:buNone/>
            </a:pPr>
            <a:r>
              <a:rPr lang="hu-HU" dirty="0" smtClean="0"/>
              <a:t>És még néhány szám:Könyvtári, közművelődési feladatokra 1,8 m Ft</a:t>
            </a:r>
          </a:p>
          <a:p>
            <a:pPr>
              <a:buNone/>
            </a:pPr>
            <a:r>
              <a:rPr lang="hu-HU" dirty="0" smtClean="0"/>
              <a:t>Zöldterület 2,4 m Ft;közvilágítás 4,8 m Ft;köztemető 0,1 m Ft, közutak, 1,5 m Ft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Intézmények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Csukás István Óvoda, Bölcsőde és Tanuszoda –107 </a:t>
            </a:r>
            <a:r>
              <a:rPr lang="hu-HU" dirty="0" smtClean="0"/>
              <a:t>gyerek – négy csoport –folyamatosan érkeznek a gyerekek 120 a férőhely</a:t>
            </a:r>
          </a:p>
          <a:p>
            <a:r>
              <a:rPr lang="hu-HU" b="1" dirty="0" smtClean="0"/>
              <a:t>Bölcsőde egy csoportossá </a:t>
            </a:r>
            <a:r>
              <a:rPr lang="hu-HU" dirty="0" smtClean="0"/>
              <a:t>alakítottuk 2015 év szeptemberétől – költségkímélés  - </a:t>
            </a:r>
            <a:r>
              <a:rPr lang="hu-HU" b="1" dirty="0" smtClean="0"/>
              <a:t>12 fő  </a:t>
            </a:r>
            <a:r>
              <a:rPr lang="hu-HU" dirty="0" smtClean="0"/>
              <a:t>a felvett létszám – napközbeni ellátással is foglalkoznak</a:t>
            </a:r>
          </a:p>
          <a:p>
            <a:r>
              <a:rPr lang="hu-HU" dirty="0" smtClean="0"/>
              <a:t>25 dolgozó az intézményben – idén is voltak nyugdíjazások mindkét intézményben</a:t>
            </a:r>
          </a:p>
          <a:p>
            <a:r>
              <a:rPr lang="hu-HU" dirty="0" smtClean="0"/>
              <a:t>Karbantartási munkák, kisebb beruházások – </a:t>
            </a:r>
            <a:r>
              <a:rPr lang="hu-HU" dirty="0" err="1" smtClean="0"/>
              <a:t>szm-mel</a:t>
            </a:r>
            <a:r>
              <a:rPr lang="hu-HU" dirty="0" smtClean="0"/>
              <a:t> a kapcsolat –redőnyfelújítás báli bevételből</a:t>
            </a:r>
          </a:p>
          <a:p>
            <a:r>
              <a:rPr lang="hu-HU" dirty="0" smtClean="0"/>
              <a:t>Uszoda gépészeti felújítás, festés majd 2 m Ft</a:t>
            </a:r>
          </a:p>
          <a:p>
            <a:pPr>
              <a:buNone/>
            </a:pPr>
            <a:r>
              <a:rPr lang="hu-HU" dirty="0" smtClean="0"/>
              <a:t>   </a:t>
            </a:r>
          </a:p>
          <a:p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Intézmények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Hivatal - </a:t>
            </a:r>
            <a:r>
              <a:rPr lang="hu-HU" dirty="0" smtClean="0"/>
              <a:t>teljesen új könyvelői rendszer ASP bevezetése –személyi állomány stabil, ahol hiány volt (gyes) belső átszervezéssel megoldották.</a:t>
            </a:r>
          </a:p>
          <a:p>
            <a:r>
              <a:rPr lang="hu-HU" dirty="0" smtClean="0"/>
              <a:t>Becsvölgye, Kustánszeg, Boncodfölde, Salomvár Teskánd </a:t>
            </a:r>
          </a:p>
          <a:p>
            <a:r>
              <a:rPr lang="hu-HU" dirty="0" smtClean="0"/>
              <a:t> választások után újra kell tárgyalni Tv. előírás.</a:t>
            </a:r>
          </a:p>
          <a:p>
            <a:r>
              <a:rPr lang="hu-HU" dirty="0" smtClean="0"/>
              <a:t>Jegyző megbízatása 2019. december 31.</a:t>
            </a:r>
          </a:p>
          <a:p>
            <a:r>
              <a:rPr lang="hu-HU" b="1" dirty="0" smtClean="0"/>
              <a:t>Iskola </a:t>
            </a:r>
            <a:r>
              <a:rPr lang="hu-HU" dirty="0" smtClean="0"/>
              <a:t> tavaly igazgatóváltás Mándli Péter az igazgató - felújítás, terem kialakítás volt, </a:t>
            </a:r>
            <a:r>
              <a:rPr lang="hu-HU" dirty="0" err="1" smtClean="0"/>
              <a:t>kézipálya</a:t>
            </a:r>
            <a:r>
              <a:rPr lang="hu-HU" dirty="0" smtClean="0"/>
              <a:t> felújítás – aszfaltot a parkolóban önkormányzat. 32 első osztályos  </a:t>
            </a:r>
          </a:p>
          <a:p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29700"/>
          </a:xfrm>
        </p:spPr>
        <p:txBody>
          <a:bodyPr/>
          <a:lstStyle/>
          <a:p>
            <a:pPr algn="ctr"/>
            <a:r>
              <a:rPr lang="hu-HU" dirty="0" smtClean="0"/>
              <a:t>Település üzemeltetés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7000924" cy="471490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sz="2000" dirty="0" smtClean="0"/>
              <a:t>2019-ben közmunkás nélkül. </a:t>
            </a:r>
          </a:p>
          <a:p>
            <a:pPr>
              <a:buFontTx/>
              <a:buChar char="-"/>
            </a:pPr>
            <a:r>
              <a:rPr lang="hu-HU" sz="2000" dirty="0" smtClean="0"/>
              <a:t>Nagyobb zöldterületek kaszálását kiszerződtük</a:t>
            </a:r>
          </a:p>
          <a:p>
            <a:pPr>
              <a:buFontTx/>
              <a:buChar char="-"/>
            </a:pPr>
            <a:r>
              <a:rPr lang="hu-HU" sz="2000" dirty="0" smtClean="0"/>
              <a:t>Egy fő karbantartó – szeptembertől – óvodába került át – pályázat karbantartói állásra</a:t>
            </a:r>
          </a:p>
          <a:p>
            <a:pPr>
              <a:buFontTx/>
              <a:buChar char="-"/>
            </a:pPr>
            <a:r>
              <a:rPr lang="hu-HU" sz="2000" dirty="0" smtClean="0"/>
              <a:t>Toldi utca –szennyvíz akna beszakadás, kátyúzás</a:t>
            </a:r>
          </a:p>
          <a:p>
            <a:pPr>
              <a:buFontTx/>
              <a:buChar char="-"/>
            </a:pPr>
            <a:r>
              <a:rPr lang="hu-HU" sz="2000" dirty="0" smtClean="0"/>
              <a:t>Hottói út árokburkolás</a:t>
            </a:r>
          </a:p>
          <a:p>
            <a:pPr>
              <a:buFontTx/>
              <a:buChar char="-"/>
            </a:pPr>
            <a:r>
              <a:rPr lang="hu-HU" sz="2000" dirty="0" smtClean="0"/>
              <a:t>Hottói út mellett járdaépítés</a:t>
            </a:r>
          </a:p>
          <a:p>
            <a:pPr>
              <a:buFontTx/>
              <a:buChar char="-"/>
            </a:pPr>
            <a:r>
              <a:rPr lang="hu-HU" sz="2000" dirty="0" smtClean="0"/>
              <a:t>Buszmegállók átfestése</a:t>
            </a:r>
          </a:p>
          <a:p>
            <a:pPr>
              <a:buFontTx/>
              <a:buChar char="-"/>
            </a:pPr>
            <a:endParaRPr lang="hu-HU" sz="2000" dirty="0" smtClean="0"/>
          </a:p>
          <a:p>
            <a:pPr>
              <a:buFontTx/>
              <a:buChar char="-"/>
            </a:pPr>
            <a:r>
              <a:rPr lang="hu-HU" sz="2000" dirty="0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5826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Felújítások, beruházások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7000924" cy="47149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dirty="0" smtClean="0"/>
              <a:t>- Szennyvíz hálózat felújítása 2017-ben  és 2018-ban 13,6 és 4,9 m forint</a:t>
            </a:r>
          </a:p>
          <a:p>
            <a:pPr>
              <a:buNone/>
            </a:pPr>
            <a:r>
              <a:rPr lang="hu-HU" sz="2000" dirty="0" smtClean="0"/>
              <a:t> - Toldi utca, Ilona kápolnához vezető út 2 m Ft (vis maior)</a:t>
            </a:r>
          </a:p>
          <a:p>
            <a:pPr>
              <a:buNone/>
            </a:pPr>
            <a:r>
              <a:rPr lang="hu-HU" sz="2000" dirty="0" smtClean="0"/>
              <a:t>- Kátyúzás, parkoló iskolánál- több utcában 1,5 m Ft</a:t>
            </a:r>
          </a:p>
          <a:p>
            <a:pPr>
              <a:buFontTx/>
              <a:buChar char="-"/>
            </a:pPr>
            <a:r>
              <a:rPr lang="hu-HU" sz="2000" dirty="0" smtClean="0"/>
              <a:t>Szolgálati lakás ablakcsere 1.3 m Ft</a:t>
            </a:r>
          </a:p>
          <a:p>
            <a:pPr>
              <a:buFontTx/>
              <a:buChar char="-"/>
            </a:pPr>
            <a:r>
              <a:rPr lang="hu-HU" sz="2000" dirty="0" smtClean="0"/>
              <a:t>Uszoda gépészet 1 m Ft</a:t>
            </a:r>
          </a:p>
          <a:p>
            <a:pPr>
              <a:buFontTx/>
              <a:buChar char="-"/>
            </a:pPr>
            <a:r>
              <a:rPr lang="hu-HU" sz="2000" dirty="0" smtClean="0"/>
              <a:t>Óvoda festés 0,5 m Ft</a:t>
            </a:r>
          </a:p>
          <a:p>
            <a:pPr>
              <a:buFontTx/>
              <a:buChar char="-"/>
            </a:pPr>
            <a:r>
              <a:rPr lang="hu-HU" sz="2000" dirty="0" smtClean="0"/>
              <a:t>Védőnői rendelő tetőjavítás 0.7 m Ft</a:t>
            </a:r>
          </a:p>
          <a:p>
            <a:pPr>
              <a:buFontTx/>
              <a:buChar char="-"/>
            </a:pPr>
            <a:r>
              <a:rPr lang="hu-HU" sz="2000" dirty="0" smtClean="0"/>
              <a:t>Játékok a játszótérre 250 e Ft</a:t>
            </a:r>
          </a:p>
          <a:p>
            <a:pPr>
              <a:buFontTx/>
              <a:buChar char="-"/>
            </a:pPr>
            <a:r>
              <a:rPr lang="hu-HU" sz="2000" dirty="0" smtClean="0"/>
              <a:t>Napelemes közvilágítás 3 db 2 m Ft</a:t>
            </a:r>
          </a:p>
          <a:p>
            <a:pPr>
              <a:buFontTx/>
              <a:buChar char="-"/>
            </a:pPr>
            <a:r>
              <a:rPr lang="hu-HU" sz="2000" dirty="0" smtClean="0"/>
              <a:t>ASP fejlesztés, eszközök 3 m Ft</a:t>
            </a:r>
          </a:p>
          <a:p>
            <a:pPr>
              <a:buFontTx/>
              <a:buChar char="-"/>
            </a:pPr>
            <a:r>
              <a:rPr lang="hu-HU" sz="2000" dirty="0" smtClean="0"/>
              <a:t>TAK- 1 m Ft </a:t>
            </a:r>
          </a:p>
          <a:p>
            <a:pPr>
              <a:buFontTx/>
              <a:buChar char="-"/>
            </a:pPr>
            <a:endParaRPr lang="hu-HU" sz="2000" dirty="0" smtClean="0"/>
          </a:p>
          <a:p>
            <a:pPr>
              <a:buFontTx/>
              <a:buChar char="-"/>
            </a:pPr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pPr>
              <a:buFontTx/>
              <a:buChar char="-"/>
            </a:pPr>
            <a:endParaRPr lang="hu-HU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Események, programok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57158" y="2000240"/>
            <a:ext cx="7786742" cy="43243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smtClean="0"/>
              <a:t>Változások a Kemence Házban – kult. közfog megszűnt,  átszervezés. – létszámleépítés </a:t>
            </a:r>
            <a:r>
              <a:rPr lang="hu-HU" dirty="0" smtClean="0"/>
              <a:t>történt</a:t>
            </a:r>
          </a:p>
          <a:p>
            <a:pPr>
              <a:buNone/>
            </a:pPr>
            <a:r>
              <a:rPr lang="hu-HU" dirty="0" smtClean="0"/>
              <a:t>2018 </a:t>
            </a:r>
            <a:r>
              <a:rPr lang="hu-HU" dirty="0" smtClean="0"/>
              <a:t>. december </a:t>
            </a:r>
            <a:r>
              <a:rPr lang="hu-HU" dirty="0" smtClean="0"/>
              <a:t> véradók köszöntése, dec. </a:t>
            </a:r>
            <a:r>
              <a:rPr lang="hu-HU" dirty="0" smtClean="0"/>
              <a:t>20 Karácsonyvárás volt a faluközpontban,–</a:t>
            </a:r>
          </a:p>
          <a:p>
            <a:pPr>
              <a:buNone/>
            </a:pPr>
            <a:r>
              <a:rPr lang="hu-HU" dirty="0" smtClean="0"/>
              <a:t> faluközpontban forraltborozás és szalonna sütés, Szabó </a:t>
            </a:r>
            <a:r>
              <a:rPr lang="hu-HU" dirty="0" err="1" smtClean="0"/>
              <a:t>Koronczi</a:t>
            </a:r>
            <a:r>
              <a:rPr lang="hu-HU" dirty="0" smtClean="0"/>
              <a:t> Noémi énekelt  fenyőfát felajánlásból kaptuk Tóth </a:t>
            </a:r>
            <a:r>
              <a:rPr lang="hu-HU" dirty="0" err="1" smtClean="0"/>
              <a:t>Gáborék</a:t>
            </a:r>
            <a:r>
              <a:rPr lang="hu-HU" dirty="0" smtClean="0"/>
              <a:t> (Hajnal utca)</a:t>
            </a:r>
          </a:p>
          <a:p>
            <a:pPr>
              <a:buNone/>
            </a:pPr>
            <a:r>
              <a:rPr lang="hu-HU" b="1" dirty="0" smtClean="0"/>
              <a:t>2019-as események</a:t>
            </a:r>
          </a:p>
          <a:p>
            <a:pPr>
              <a:buNone/>
            </a:pPr>
            <a:r>
              <a:rPr lang="hu-HU" dirty="0" smtClean="0"/>
              <a:t>Január 13- TASZACS- bemutató Pajtaszínház projekt ( 2 előadás) még egyet kellett februárban tartani</a:t>
            </a:r>
          </a:p>
          <a:p>
            <a:pPr>
              <a:buNone/>
            </a:pPr>
            <a:r>
              <a:rPr lang="hu-HU" dirty="0" smtClean="0"/>
              <a:t>Január 27 Budapest Nemzeti Színház – Pajtaszínház bemutató</a:t>
            </a:r>
          </a:p>
          <a:p>
            <a:pPr>
              <a:buNone/>
            </a:pPr>
            <a:r>
              <a:rPr lang="hu-HU" dirty="0" smtClean="0"/>
              <a:t> február 22 – véradás</a:t>
            </a:r>
          </a:p>
          <a:p>
            <a:pPr>
              <a:buNone/>
            </a:pPr>
            <a:r>
              <a:rPr lang="hu-HU" dirty="0" smtClean="0"/>
              <a:t>Márciustól  40 órás angol nyelvtanfolyamot szerveztünk 15 főnek</a:t>
            </a:r>
          </a:p>
          <a:p>
            <a:pPr>
              <a:buNone/>
            </a:pPr>
            <a:r>
              <a:rPr lang="hu-HU" dirty="0" smtClean="0"/>
              <a:t> március 6- színházi előadás</a:t>
            </a:r>
          </a:p>
          <a:p>
            <a:pPr>
              <a:buNone/>
            </a:pPr>
            <a:r>
              <a:rPr lang="hu-HU" dirty="0" smtClean="0"/>
              <a:t>március 9 - borverseny</a:t>
            </a:r>
          </a:p>
          <a:p>
            <a:pPr>
              <a:buNone/>
            </a:pPr>
            <a:r>
              <a:rPr lang="hu-HU" dirty="0" smtClean="0"/>
              <a:t>Március 30 vállalkozói est</a:t>
            </a:r>
          </a:p>
          <a:p>
            <a:pPr>
              <a:buNone/>
            </a:pPr>
            <a:r>
              <a:rPr lang="hu-HU" dirty="0" smtClean="0"/>
              <a:t>május 26- Hősök Napja,</a:t>
            </a:r>
          </a:p>
          <a:p>
            <a:pPr>
              <a:buNone/>
            </a:pPr>
            <a:r>
              <a:rPr lang="hu-HU" dirty="0" smtClean="0"/>
              <a:t> június 2- Gyermeknap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Események, programok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57158" y="2000240"/>
            <a:ext cx="7786742" cy="43243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 Június 21 - amerikai önkéntes érkezett a településre (négy hétre  három családnál)</a:t>
            </a:r>
          </a:p>
          <a:p>
            <a:pPr>
              <a:buNone/>
            </a:pPr>
            <a:r>
              <a:rPr lang="hu-HU" dirty="0" smtClean="0"/>
              <a:t>július 13-15- falunap – Németh István </a:t>
            </a:r>
            <a:r>
              <a:rPr lang="hu-HU" dirty="0" err="1" smtClean="0"/>
              <a:t>emléktorna-Technoroll</a:t>
            </a:r>
            <a:r>
              <a:rPr lang="hu-HU" dirty="0" smtClean="0"/>
              <a:t> foci kupa-</a:t>
            </a:r>
          </a:p>
          <a:p>
            <a:pPr>
              <a:buNone/>
            </a:pPr>
            <a:r>
              <a:rPr lang="hu-HU" dirty="0" smtClean="0"/>
              <a:t>Július 15- 21. Göcseji </a:t>
            </a:r>
            <a:r>
              <a:rPr lang="hu-HU" dirty="0" err="1" smtClean="0"/>
              <a:t>dombérozó</a:t>
            </a:r>
            <a:r>
              <a:rPr lang="hu-HU" dirty="0" smtClean="0"/>
              <a:t> – Két túra, rétes nyújtás</a:t>
            </a:r>
          </a:p>
          <a:p>
            <a:pPr>
              <a:buNone/>
            </a:pPr>
            <a:r>
              <a:rPr lang="hu-HU" dirty="0" smtClean="0"/>
              <a:t>Augusztus 9. – kertmozi</a:t>
            </a:r>
          </a:p>
          <a:p>
            <a:pPr>
              <a:buNone/>
            </a:pPr>
            <a:r>
              <a:rPr lang="hu-HU" dirty="0" smtClean="0"/>
              <a:t>Augusztus 17. új kenyér ünnepe, kenyérsütés</a:t>
            </a:r>
          </a:p>
          <a:p>
            <a:pPr>
              <a:buNone/>
            </a:pPr>
            <a:r>
              <a:rPr lang="hu-HU" dirty="0" smtClean="0"/>
              <a:t>Augusztus 31. – kirándulás Zágráb, Varasd</a:t>
            </a:r>
          </a:p>
          <a:p>
            <a:pPr>
              <a:buNone/>
            </a:pPr>
            <a:r>
              <a:rPr lang="hu-HU" dirty="0" smtClean="0"/>
              <a:t>TASZACS 11 fellépése volt 2019-ben</a:t>
            </a:r>
          </a:p>
          <a:p>
            <a:pPr>
              <a:buNone/>
            </a:pPr>
            <a:r>
              <a:rPr lang="hu-HU" dirty="0" smtClean="0"/>
              <a:t>Állandó programok – </a:t>
            </a:r>
            <a:r>
              <a:rPr lang="hu-HU" dirty="0" err="1" smtClean="0"/>
              <a:t>pilátes</a:t>
            </a:r>
            <a:r>
              <a:rPr lang="hu-HU" dirty="0" smtClean="0"/>
              <a:t> hétfő, csütörtök de. Kemence Ház  </a:t>
            </a:r>
            <a:r>
              <a:rPr lang="hu-HU" dirty="0" err="1" smtClean="0"/>
              <a:t>csiri-biri</a:t>
            </a:r>
            <a:r>
              <a:rPr lang="hu-HU" dirty="0" smtClean="0"/>
              <a:t> torna, csütörtök este </a:t>
            </a:r>
            <a:r>
              <a:rPr lang="hu-HU" dirty="0" err="1" smtClean="0"/>
              <a:t>teskándiaknak</a:t>
            </a:r>
            <a:r>
              <a:rPr lang="hu-HU" dirty="0" smtClean="0"/>
              <a:t> ingyen úszás, </a:t>
            </a:r>
          </a:p>
          <a:p>
            <a:pPr>
              <a:buNone/>
            </a:pPr>
            <a:r>
              <a:rPr lang="hu-HU" dirty="0" smtClean="0"/>
              <a:t>Véradás, véradók köszöntése, idősek napja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8531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		</a:t>
            </a:r>
            <a:r>
              <a:rPr lang="hu-HU" sz="3600" b="1" dirty="0" smtClean="0">
                <a:solidFill>
                  <a:srgbClr val="002060"/>
                </a:solidFill>
              </a:rPr>
              <a:t>Tartalom</a:t>
            </a:r>
            <a:br>
              <a:rPr lang="hu-HU" sz="3600" b="1" dirty="0" smtClean="0">
                <a:solidFill>
                  <a:srgbClr val="002060"/>
                </a:solidFill>
              </a:rPr>
            </a:br>
            <a:endParaRPr lang="hu-HU" sz="36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Testület munkája – 2019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Testület elmúlt 5 éve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Adatok a településről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Önkormányzat pénzügyei, 2019-es gazdálkodás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Intézményeink helyzete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Településüzemeltetés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Rendezvények, programok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Pályázatok, folyamatban lévő ügyek</a:t>
            </a:r>
          </a:p>
          <a:p>
            <a:endParaRPr lang="hu-HU" b="1" dirty="0" smtClean="0">
              <a:solidFill>
                <a:srgbClr val="002060"/>
              </a:solidFill>
            </a:endParaRPr>
          </a:p>
          <a:p>
            <a:endParaRPr lang="hu-H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Civil szervezetek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önkormányzat támogatja a civil szervezeteket – közös programok, átadott pénzeszközök – beszámolási kötelezettség a testület felé</a:t>
            </a:r>
          </a:p>
          <a:p>
            <a:r>
              <a:rPr lang="hu-HU" dirty="0" smtClean="0"/>
              <a:t>Vöröskereszt</a:t>
            </a:r>
          </a:p>
          <a:p>
            <a:r>
              <a:rPr lang="hu-HU" dirty="0" smtClean="0"/>
              <a:t>Sport Egyesület</a:t>
            </a:r>
          </a:p>
          <a:p>
            <a:r>
              <a:rPr lang="hu-HU" dirty="0" smtClean="0"/>
              <a:t>Polgárőr Egyesület</a:t>
            </a:r>
          </a:p>
          <a:p>
            <a:r>
              <a:rPr lang="hu-HU" dirty="0" smtClean="0"/>
              <a:t>Teskándért Egyesület (TASZACS)</a:t>
            </a:r>
          </a:p>
          <a:p>
            <a:r>
              <a:rPr lang="hu-HU" dirty="0" smtClean="0"/>
              <a:t>Teskándi Iskola Építéséért Alapítvány</a:t>
            </a:r>
          </a:p>
          <a:p>
            <a:r>
              <a:rPr lang="hu-HU" dirty="0" smtClean="0"/>
              <a:t>Teskándi Közösségépítők Egyesülete 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Pályázatok-központi pénzek   2019.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Hivatal épület felújítására adtunk be pályázatot 2018-ban –(fűtéskorszerűsítés, tetőszigetelés, villamoshálózat felújítása- 15.379 700) Ft -</a:t>
            </a:r>
          </a:p>
          <a:p>
            <a:pPr algn="just"/>
            <a:r>
              <a:rPr lang="hu-HU" dirty="0" smtClean="0"/>
              <a:t>A hazai hulladékgazdálkodással és szelektív hulladékgyűjtéssel kapcsolatos környezettudatos lakossági szemléletformálásra fordítható támogatás – pályázat ( rendezvény, tanulmányút, kiadványok -1.991.140 Ft – </a:t>
            </a:r>
          </a:p>
          <a:p>
            <a:pPr algn="just"/>
            <a:r>
              <a:rPr lang="hu-HU" dirty="0" smtClean="0"/>
              <a:t>ASP- 2017-ben eszköz és gépbeszerzés 7 millió Ft</a:t>
            </a:r>
          </a:p>
          <a:p>
            <a:pPr algn="just"/>
            <a:r>
              <a:rPr lang="hu-HU" dirty="0" smtClean="0"/>
              <a:t>Szociális támogatásra –  majd 1,5 millió  Ft-ot kapott a település, a testület döntése értelmében karácsony előtt 0-18 éves korosztály  kaptak támogatást</a:t>
            </a:r>
          </a:p>
          <a:p>
            <a:pPr algn="just"/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Pályázatok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Beadott pályázat a sportpályához egy </a:t>
            </a:r>
            <a:r>
              <a:rPr lang="hu-HU" b="1" dirty="0" smtClean="0"/>
              <a:t>helyi piac kialakítása </a:t>
            </a:r>
            <a:r>
              <a:rPr lang="hu-HU" dirty="0" smtClean="0"/>
              <a:t>– tetőszerkezet valamint a helyi </a:t>
            </a:r>
            <a:r>
              <a:rPr lang="hu-HU" b="1" dirty="0" smtClean="0"/>
              <a:t>iskolai melegítő konyha felújítása</a:t>
            </a:r>
            <a:r>
              <a:rPr lang="hu-HU" dirty="0" smtClean="0"/>
              <a:t>. Előzetes helyszíni ellenőrzésen túl voltunk, elutasították, a kifogásunkat 2 évig nem bírálták el,  2019. szeptemberben  kaptunk választ, elfogadták a kifogásunkat és most újra  – hiánypótlás van</a:t>
            </a:r>
          </a:p>
          <a:p>
            <a:pPr algn="just"/>
            <a:r>
              <a:rPr lang="hu-HU" dirty="0" smtClean="0"/>
              <a:t>Kustánszeggel és Boncodföldével közösen adtunk be egy Kulturális és közösségi programokat tartalmazó pályázatot.</a:t>
            </a:r>
            <a:r>
              <a:rPr lang="hu-HU" b="1" dirty="0" smtClean="0"/>
              <a:t> EFOP – tartalék listára került</a:t>
            </a:r>
          </a:p>
          <a:p>
            <a:pPr algn="just"/>
            <a:r>
              <a:rPr lang="hu-HU" dirty="0" smtClean="0"/>
              <a:t>A volt lőtér épületére adtunk be pályázatot – </a:t>
            </a:r>
            <a:r>
              <a:rPr lang="hu-HU" b="1" dirty="0" smtClean="0"/>
              <a:t>ifjúsági klub- tartalék listára került</a:t>
            </a:r>
            <a:endParaRPr lang="hu-HU" dirty="0" smtClean="0"/>
          </a:p>
          <a:p>
            <a:pPr algn="just"/>
            <a:endParaRPr lang="hu-HU" dirty="0" smtClean="0"/>
          </a:p>
          <a:p>
            <a:pPr algn="just">
              <a:buNone/>
            </a:pPr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6443650" cy="107157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Pályázatok 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928662" y="1714488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dirty="0" smtClean="0"/>
              <a:t>MAGYAR FALU PROGRAM beadtuk</a:t>
            </a:r>
          </a:p>
          <a:p>
            <a:pPr algn="just">
              <a:buFontTx/>
              <a:buChar char="-"/>
            </a:pPr>
            <a:r>
              <a:rPr lang="hu-HU" dirty="0" smtClean="0"/>
              <a:t>Útfelújításra – Rigó utca</a:t>
            </a:r>
          </a:p>
          <a:p>
            <a:pPr algn="just">
              <a:buFontTx/>
              <a:buChar char="-"/>
            </a:pPr>
            <a:r>
              <a:rPr lang="hu-HU" dirty="0" smtClean="0"/>
              <a:t>Óvodaudvar – tároló</a:t>
            </a:r>
          </a:p>
          <a:p>
            <a:pPr algn="just">
              <a:buFontTx/>
              <a:buChar char="-"/>
            </a:pPr>
            <a:r>
              <a:rPr lang="hu-HU" dirty="0" smtClean="0"/>
              <a:t>Település üzemeltetés- ágaprító, fűkasza</a:t>
            </a:r>
          </a:p>
          <a:p>
            <a:pPr algn="just">
              <a:buFontTx/>
              <a:buChar char="-"/>
            </a:pPr>
            <a:r>
              <a:rPr lang="hu-HU" dirty="0" smtClean="0"/>
              <a:t>Hivatal épülete – felújítás</a:t>
            </a:r>
          </a:p>
          <a:p>
            <a:pPr algn="just">
              <a:buFontTx/>
              <a:buChar char="-"/>
            </a:pPr>
            <a:r>
              <a:rPr lang="hu-HU" dirty="0" smtClean="0"/>
              <a:t>Járdafelújítás</a:t>
            </a:r>
          </a:p>
          <a:p>
            <a:pPr algn="just">
              <a:buNone/>
            </a:pPr>
            <a:r>
              <a:rPr lang="hu-HU" dirty="0" smtClean="0"/>
              <a:t>TOP –</a:t>
            </a:r>
          </a:p>
          <a:p>
            <a:pPr algn="just">
              <a:buNone/>
            </a:pPr>
            <a:r>
              <a:rPr lang="hu-HU" dirty="0" smtClean="0"/>
              <a:t>Csapadékvíz elvezetés – Toldi- Mátyás király utcákról – több éves gond. Tervek készek- vízjogi létesítési engedély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6443650" cy="107157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Pályázatok III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928662" y="1714488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dirty="0" err="1" smtClean="0"/>
              <a:t>Leader-Göcsej</a:t>
            </a:r>
            <a:r>
              <a:rPr lang="hu-HU" dirty="0" smtClean="0"/>
              <a:t> digitális értéktár elkészítése – támogatott 20 m Ft, 17 falu</a:t>
            </a:r>
          </a:p>
          <a:p>
            <a:pPr algn="just">
              <a:buNone/>
            </a:pPr>
            <a:r>
              <a:rPr lang="hu-HU" dirty="0" smtClean="0"/>
              <a:t>Működési pályázatok – Hivatal, óvoda működtetésére, gyermekélelmezés támogatására öt év alatt 13,58 m Ft – mindig év végén, idén is 8 m Ft adjuk be.</a:t>
            </a:r>
          </a:p>
          <a:p>
            <a:pPr algn="just">
              <a:buNone/>
            </a:pPr>
            <a:r>
              <a:rPr lang="hu-HU" dirty="0" smtClean="0"/>
              <a:t>TAO – sportegyesület pályázata -2014, 2015, 2016 években összesen 6,89 m Ft önerőt tettünk mellé – pályavilágítás, öntőző berendezés, épület felújítás, felszerelések  </a:t>
            </a:r>
          </a:p>
          <a:p>
            <a:pPr algn="just">
              <a:buNone/>
            </a:pPr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6443650" cy="107157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Pályázatok IV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928662" y="1714488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dirty="0" smtClean="0"/>
              <a:t>Sok gondot okozott a bölcsőde kérdése – pályázzunk vagy ne – több testületi ülésen beszéltünk róla.</a:t>
            </a:r>
          </a:p>
          <a:p>
            <a:pPr algn="just">
              <a:buFontTx/>
              <a:buChar char="-"/>
            </a:pPr>
            <a:r>
              <a:rPr lang="hu-HU" dirty="0" smtClean="0"/>
              <a:t>Jó lenne- iskolának is kellene a terem</a:t>
            </a:r>
          </a:p>
          <a:p>
            <a:pPr algn="just">
              <a:buFontTx/>
              <a:buChar char="-"/>
            </a:pPr>
            <a:r>
              <a:rPr lang="hu-HU" dirty="0" smtClean="0"/>
              <a:t>óvoda udvarral közösen lenne</a:t>
            </a:r>
          </a:p>
          <a:p>
            <a:pPr algn="just">
              <a:buFontTx/>
              <a:buChar char="-"/>
            </a:pPr>
            <a:r>
              <a:rPr lang="hu-HU" dirty="0" smtClean="0"/>
              <a:t>Egyházi tulajdonú ingatlant meg kellene venni hozzá</a:t>
            </a:r>
          </a:p>
          <a:p>
            <a:pPr algn="just">
              <a:buFontTx/>
              <a:buChar char="-"/>
            </a:pPr>
            <a:r>
              <a:rPr lang="hu-HU" dirty="0" smtClean="0"/>
              <a:t>Túl nagy az épület, milyen plusz funkció</a:t>
            </a:r>
          </a:p>
          <a:p>
            <a:pPr algn="just">
              <a:buFontTx/>
              <a:buChar char="-"/>
            </a:pPr>
            <a:r>
              <a:rPr lang="hu-HU" dirty="0" smtClean="0"/>
              <a:t>Bölcsődések kevés szám</a:t>
            </a:r>
          </a:p>
          <a:p>
            <a:pPr algn="just">
              <a:buFontTx/>
              <a:buChar char="-"/>
            </a:pPr>
            <a:r>
              <a:rPr lang="hu-HU" dirty="0" smtClean="0"/>
              <a:t>Testület úgy döntött egyelőre nem pályázunk </a:t>
            </a:r>
          </a:p>
          <a:p>
            <a:pPr algn="just">
              <a:buNone/>
            </a:pPr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6443650" cy="107157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Támogatások, pályázatok  az elmúlt 5 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928662" y="1714488"/>
            <a:ext cx="7467600" cy="487375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hu-HU" dirty="0" smtClean="0"/>
              <a:t>A Sport Egyesület támogatására az elmúlt 5 évben  közel 21 millió Forintot fordítottunk</a:t>
            </a:r>
          </a:p>
          <a:p>
            <a:pPr algn="just">
              <a:buNone/>
            </a:pPr>
            <a:r>
              <a:rPr lang="hu-HU" dirty="0" smtClean="0"/>
              <a:t>Önkormányzati működésre  közel 10 m Ft-ot nyertünk</a:t>
            </a:r>
          </a:p>
          <a:p>
            <a:pPr algn="just">
              <a:buNone/>
            </a:pPr>
            <a:r>
              <a:rPr lang="hu-HU" dirty="0" smtClean="0"/>
              <a:t>Vis maior pályázatokon 17 m Ft-ot nyertünk</a:t>
            </a:r>
          </a:p>
          <a:p>
            <a:pPr algn="just">
              <a:buNone/>
            </a:pPr>
            <a:r>
              <a:rPr lang="hu-HU" dirty="0" smtClean="0"/>
              <a:t>Szociális célra – 3,5 m Ft</a:t>
            </a:r>
          </a:p>
          <a:p>
            <a:pPr algn="just">
              <a:buNone/>
            </a:pPr>
            <a:r>
              <a:rPr lang="hu-HU" dirty="0" smtClean="0"/>
              <a:t> bérrendezésre  - 7,9 m Ft</a:t>
            </a:r>
          </a:p>
          <a:p>
            <a:pPr algn="just">
              <a:buNone/>
            </a:pPr>
            <a:r>
              <a:rPr lang="hu-HU" dirty="0" smtClean="0"/>
              <a:t>Fejlesztésre-felújításra – 56, 2 m Ft-ot fordítottunk</a:t>
            </a:r>
          </a:p>
          <a:p>
            <a:pPr algn="just">
              <a:buNone/>
            </a:pPr>
            <a:r>
              <a:rPr lang="hu-HU" dirty="0" smtClean="0"/>
              <a:t>Beruházásra – 155,1 m Ft-ot költöttünk</a:t>
            </a:r>
          </a:p>
          <a:p>
            <a:pPr algn="just">
              <a:buNone/>
            </a:pPr>
            <a:r>
              <a:rPr lang="hu-HU" dirty="0" smtClean="0"/>
              <a:t>TAMOP– programok, eszközök  Kemence Házba -5 m Ft</a:t>
            </a:r>
          </a:p>
          <a:p>
            <a:pPr algn="just">
              <a:buNone/>
            </a:pPr>
            <a:r>
              <a:rPr lang="hu-HU" dirty="0" smtClean="0"/>
              <a:t>TAMOP- egészségfejlesztés 8 m Ft</a:t>
            </a:r>
          </a:p>
          <a:p>
            <a:pPr algn="just">
              <a:buNone/>
            </a:pPr>
            <a:r>
              <a:rPr lang="hu-HU" dirty="0" smtClean="0"/>
              <a:t>Kerékpárút építés – 172 m Ft</a:t>
            </a:r>
          </a:p>
          <a:p>
            <a:pPr algn="just">
              <a:buNone/>
            </a:pPr>
            <a:endParaRPr lang="hu-HU" dirty="0" smtClean="0"/>
          </a:p>
          <a:p>
            <a:pPr algn="just">
              <a:buNone/>
            </a:pPr>
            <a:endParaRPr lang="hu-H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557334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7854696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Teskánd Község Önkormányzat Képviselő-testület</a:t>
            </a:r>
          </a:p>
          <a:p>
            <a:pPr algn="ctr"/>
            <a:r>
              <a:rPr lang="hu-HU" b="1" dirty="0" smtClean="0">
                <a:solidFill>
                  <a:schemeClr val="tx1"/>
                </a:solidFill>
              </a:rPr>
              <a:t>NÉMETH </a:t>
            </a:r>
            <a:r>
              <a:rPr lang="hu-HU" b="1" dirty="0" smtClean="0"/>
              <a:t>ÁGNES </a:t>
            </a:r>
            <a:r>
              <a:rPr lang="hu-HU" b="1" dirty="0" smtClean="0">
                <a:solidFill>
                  <a:schemeClr val="tx1"/>
                </a:solidFill>
              </a:rPr>
              <a:t>polgármester</a:t>
            </a:r>
          </a:p>
          <a:p>
            <a:pPr algn="ctr"/>
            <a:r>
              <a:rPr lang="hu-HU" b="1" dirty="0" smtClean="0">
                <a:solidFill>
                  <a:srgbClr val="002060"/>
                </a:solidFill>
              </a:rPr>
              <a:t>Teskánd, </a:t>
            </a:r>
          </a:p>
          <a:p>
            <a:pPr algn="ctr"/>
            <a:r>
              <a:rPr lang="hu-HU" b="1" dirty="0" smtClean="0">
                <a:solidFill>
                  <a:srgbClr val="002060"/>
                </a:solidFill>
              </a:rPr>
              <a:t>30-277-34-87</a:t>
            </a:r>
          </a:p>
          <a:p>
            <a:pPr algn="ctr"/>
            <a:r>
              <a:rPr lang="hu-HU" b="1" dirty="0" smtClean="0">
                <a:solidFill>
                  <a:srgbClr val="002060"/>
                </a:solidFill>
              </a:rPr>
              <a:t>92-570-012</a:t>
            </a:r>
          </a:p>
          <a:p>
            <a:pPr algn="ctr"/>
            <a:r>
              <a:rPr lang="hu-HU" b="1" dirty="0" err="1" smtClean="0">
                <a:solidFill>
                  <a:schemeClr val="bg1"/>
                </a:solidFill>
                <a:hlinkClick r:id="rId2"/>
              </a:rPr>
              <a:t>onkormanyzat</a:t>
            </a:r>
            <a:r>
              <a:rPr lang="hu-HU" b="1" dirty="0" smtClean="0">
                <a:solidFill>
                  <a:schemeClr val="bg1"/>
                </a:solidFill>
                <a:hlinkClick r:id="rId2"/>
              </a:rPr>
              <a:t>@</a:t>
            </a:r>
            <a:r>
              <a:rPr lang="hu-HU" b="1" dirty="0" err="1" smtClean="0">
                <a:solidFill>
                  <a:schemeClr val="bg1"/>
                </a:solidFill>
                <a:hlinkClick r:id="rId2"/>
              </a:rPr>
              <a:t>teskand.hu</a:t>
            </a:r>
            <a:endParaRPr lang="hu-HU" b="1" dirty="0" smtClean="0">
              <a:solidFill>
                <a:schemeClr val="bg1"/>
              </a:solidFill>
            </a:endParaRPr>
          </a:p>
          <a:p>
            <a:pPr algn="ctr"/>
            <a:endParaRPr lang="hu-H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Közmeghallgatás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„A </a:t>
            </a:r>
            <a:r>
              <a:rPr lang="hu-HU" dirty="0"/>
              <a:t>képviselő-testület évente legalább egyszer előre meghirdetett közmeghallgatást tart, amelyen a helyi lakosság és a helyben érdekelt szervezetek képviselői a helyi közügyeket érintő kérdéseket és javaslatot tehetnek. Az elhangzott javaslatra, kérdésre a közmeghallgatáson vagy legkésőbb tizenöt napon belül választ kell adni</a:t>
            </a:r>
            <a:r>
              <a:rPr lang="hu-HU" dirty="0" smtClean="0"/>
              <a:t>.” </a:t>
            </a:r>
            <a:r>
              <a:rPr lang="hu-HU" dirty="0" err="1" smtClean="0"/>
              <a:t>Mtöv</a:t>
            </a:r>
            <a:r>
              <a:rPr lang="hu-HU" b="1" dirty="0" smtClean="0"/>
              <a:t> </a:t>
            </a:r>
            <a:r>
              <a:rPr lang="hu-HU" b="1" dirty="0"/>
              <a:t>54. § 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9908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A testület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Németh Ágnes polgármester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Bogár István alpolgármester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Simon Viktória 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Patakiné Sümegi Mária Erzsébet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Dormán Jenő 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Sipos László 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Vizlendvai László</a:t>
            </a:r>
          </a:p>
          <a:p>
            <a:endParaRPr lang="hu-HU" b="1" dirty="0" smtClean="0">
              <a:solidFill>
                <a:srgbClr val="7030A0"/>
              </a:solidFill>
            </a:endParaRPr>
          </a:p>
          <a:p>
            <a:r>
              <a:rPr lang="hu-HU" b="1" dirty="0" err="1" smtClean="0">
                <a:solidFill>
                  <a:srgbClr val="7030A0"/>
                </a:solidFill>
              </a:rPr>
              <a:t>Mötv</a:t>
            </a:r>
            <a:r>
              <a:rPr lang="hu-HU" b="1" dirty="0" smtClean="0">
                <a:solidFill>
                  <a:srgbClr val="7030A0"/>
                </a:solidFill>
              </a:rPr>
              <a:t> 29</a:t>
            </a:r>
            <a:r>
              <a:rPr lang="hu-HU" b="1" dirty="0">
                <a:solidFill>
                  <a:srgbClr val="7030A0"/>
                </a:solidFill>
              </a:rPr>
              <a:t>. § </a:t>
            </a:r>
            <a:r>
              <a:rPr lang="hu-HU" dirty="0">
                <a:solidFill>
                  <a:srgbClr val="7030A0"/>
                </a:solidFill>
              </a:rPr>
              <a:t>(1) Az önkormányzati képviselő megbízatása </a:t>
            </a:r>
            <a:r>
              <a:rPr lang="hu-HU" dirty="0" smtClean="0">
                <a:solidFill>
                  <a:srgbClr val="7030A0"/>
                </a:solidFill>
              </a:rPr>
              <a:t>megszűnik:</a:t>
            </a:r>
            <a:r>
              <a:rPr lang="hu-HU" i="1" dirty="0">
                <a:solidFill>
                  <a:srgbClr val="7030A0"/>
                </a:solidFill>
              </a:rPr>
              <a:t>e) </a:t>
            </a:r>
            <a:r>
              <a:rPr lang="hu-HU" dirty="0">
                <a:solidFill>
                  <a:srgbClr val="7030A0"/>
                </a:solidFill>
              </a:rPr>
              <a:t>ha az önkormányzati képviselő, annak az ülésnek az időpontjától, amelyről első ízben távol maradt, egy éven át nem vesz részt a képviselő-testület ülésén</a:t>
            </a:r>
            <a:r>
              <a:rPr lang="hu-HU" dirty="0" smtClean="0"/>
              <a:t>; </a:t>
            </a:r>
          </a:p>
          <a:p>
            <a:r>
              <a:rPr lang="hu-HU" dirty="0" smtClean="0"/>
              <a:t>Erre nem volt példa, mindenki legalább egy évben egyszer-kétszer eljött</a:t>
            </a:r>
            <a:endParaRPr lang="hu-H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8581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TESTÜLET MUNKÁJA </a:t>
            </a:r>
            <a:r>
              <a:rPr lang="hu-HU" b="1" dirty="0" smtClean="0"/>
              <a:t>	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686800" cy="5603453"/>
          </a:xfrm>
        </p:spPr>
        <p:txBody>
          <a:bodyPr>
            <a:normAutofit/>
          </a:bodyPr>
          <a:lstStyle/>
          <a:p>
            <a:r>
              <a:rPr lang="hu-HU" dirty="0" smtClean="0"/>
              <a:t>testületi ülések :   Az elmúlt </a:t>
            </a:r>
            <a:r>
              <a:rPr lang="hu-HU" dirty="0" smtClean="0"/>
              <a:t>ciklusban </a:t>
            </a:r>
            <a:r>
              <a:rPr lang="hu-HU" dirty="0" smtClean="0"/>
              <a:t>évente </a:t>
            </a:r>
            <a:r>
              <a:rPr lang="hu-HU" dirty="0" smtClean="0"/>
              <a:t>átlagosan 12-14 ülést tartottunk.</a:t>
            </a:r>
          </a:p>
          <a:p>
            <a:r>
              <a:rPr lang="hu-HU" dirty="0" smtClean="0"/>
              <a:t>2019-ben is 9 alkalom –(MöTV</a:t>
            </a:r>
            <a:r>
              <a:rPr lang="hu-HU" b="1" dirty="0" smtClean="0"/>
              <a:t>4</a:t>
            </a:r>
            <a:r>
              <a:rPr lang="hu-HU" b="1" dirty="0"/>
              <a:t>. </a:t>
            </a:r>
            <a:r>
              <a:rPr lang="hu-HU" b="1" dirty="0" smtClean="0"/>
              <a:t>§)</a:t>
            </a:r>
            <a:r>
              <a:rPr lang="hu-HU" b="1" dirty="0"/>
              <a:t> </a:t>
            </a:r>
            <a:r>
              <a:rPr lang="hu-HU" dirty="0"/>
              <a:t>A képviselő-testület szükség szerint, a szervezeti és működési szabályzatban meghatározott számú, de évente legalább hat ülést tart. </a:t>
            </a:r>
            <a:r>
              <a:rPr lang="hu-HU" dirty="0" smtClean="0"/>
              <a:t> </a:t>
            </a:r>
          </a:p>
          <a:p>
            <a:r>
              <a:rPr lang="hu-HU" dirty="0" smtClean="0"/>
              <a:t>2018-ban  14 ülés volt. Bogár István 1, Dormán Jenő 2, Patakiné 2, Simon </a:t>
            </a:r>
            <a:r>
              <a:rPr lang="hu-HU" dirty="0" smtClean="0"/>
              <a:t>Viktória </a:t>
            </a:r>
            <a:r>
              <a:rPr lang="hu-HU" dirty="0" smtClean="0"/>
              <a:t>2,  Sipos László 3, Vizlendvai László 10 alkalommal volt távol. 2019-ben 8 ülés volt. Simon </a:t>
            </a:r>
            <a:r>
              <a:rPr lang="hu-HU" dirty="0" smtClean="0"/>
              <a:t>Viktória </a:t>
            </a:r>
            <a:r>
              <a:rPr lang="hu-HU" dirty="0" smtClean="0"/>
              <a:t>3, Sipos László 2,Vizlendvai László 6 alkalommal hiányzott.</a:t>
            </a:r>
          </a:p>
          <a:p>
            <a:r>
              <a:rPr lang="hu-HU" dirty="0" smtClean="0"/>
              <a:t> határozat - 41 </a:t>
            </a:r>
          </a:p>
          <a:p>
            <a:r>
              <a:rPr lang="hu-HU" dirty="0" smtClean="0"/>
              <a:t>Rendelet- 8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Adatok a településről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000100" y="2071678"/>
            <a:ext cx="6777317" cy="3723291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smtClean="0"/>
              <a:t>Népesség szám alakulása </a:t>
            </a:r>
          </a:p>
          <a:p>
            <a:r>
              <a:rPr lang="hu-HU" b="1" dirty="0" smtClean="0"/>
              <a:t>2017-ben 1108 fő</a:t>
            </a:r>
          </a:p>
          <a:p>
            <a:pPr>
              <a:buNone/>
            </a:pPr>
            <a:r>
              <a:rPr lang="hu-HU" sz="3100" b="1" i="1" dirty="0" smtClean="0"/>
              <a:t>2018. jan. statisztikai adatok</a:t>
            </a:r>
            <a:r>
              <a:rPr lang="hu-HU" b="1" i="1" dirty="0" smtClean="0"/>
              <a:t>:</a:t>
            </a:r>
          </a:p>
          <a:p>
            <a:pPr>
              <a:buNone/>
            </a:pPr>
            <a:r>
              <a:rPr lang="hu-HU" b="1" i="1" dirty="0" err="1" smtClean="0"/>
              <a:t>Össz</a:t>
            </a:r>
            <a:r>
              <a:rPr lang="hu-HU" b="1" i="1" dirty="0" smtClean="0"/>
              <a:t>. lakosság szám: 1120 fő  (557 férfi, 563 nő)</a:t>
            </a:r>
          </a:p>
          <a:p>
            <a:pPr>
              <a:buNone/>
            </a:pPr>
            <a:r>
              <a:rPr lang="hu-HU" b="1" dirty="0" smtClean="0"/>
              <a:t>Korosztályi bontásban: </a:t>
            </a:r>
          </a:p>
          <a:p>
            <a:pPr>
              <a:buNone/>
            </a:pPr>
            <a:r>
              <a:rPr lang="hu-HU" dirty="0" smtClean="0"/>
              <a:t>0-18  éves: 124 férfi – 112 nő – összesen: 236 fő</a:t>
            </a:r>
          </a:p>
          <a:p>
            <a:pPr>
              <a:buNone/>
            </a:pPr>
            <a:r>
              <a:rPr lang="hu-HU" dirty="0" smtClean="0"/>
              <a:t>19-60 éves: 325 férfi –329 nő – összesen: 654  fő</a:t>
            </a:r>
          </a:p>
          <a:p>
            <a:pPr>
              <a:buNone/>
            </a:pPr>
            <a:r>
              <a:rPr lang="hu-HU" dirty="0" smtClean="0"/>
              <a:t>61-100 éves: 108 férfi - 122 nő -230 fő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Házasságkötések </a:t>
            </a:r>
            <a:r>
              <a:rPr lang="hu-HU" dirty="0" smtClean="0"/>
              <a:t>száma: 7</a:t>
            </a:r>
          </a:p>
          <a:p>
            <a:pPr>
              <a:buNone/>
            </a:pPr>
            <a:r>
              <a:rPr lang="hu-HU" dirty="0" smtClean="0"/>
              <a:t>  </a:t>
            </a:r>
            <a:endParaRPr lang="hu-H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928686"/>
          </a:xfrm>
        </p:spPr>
        <p:txBody>
          <a:bodyPr/>
          <a:lstStyle/>
          <a:p>
            <a:pPr algn="ctr"/>
            <a:r>
              <a:rPr lang="hu-HU" dirty="0" smtClean="0"/>
              <a:t>Adatok a településről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467600" cy="4873752"/>
          </a:xfrm>
        </p:spPr>
        <p:txBody>
          <a:bodyPr>
            <a:normAutofit/>
          </a:bodyPr>
          <a:lstStyle/>
          <a:p>
            <a:r>
              <a:rPr lang="hu-HU" dirty="0" smtClean="0"/>
              <a:t>Születések, kisdedek  száma</a:t>
            </a:r>
          </a:p>
          <a:p>
            <a:pPr>
              <a:buNone/>
            </a:pPr>
            <a:r>
              <a:rPr lang="hu-HU" dirty="0" smtClean="0"/>
              <a:t>                	0-1 éves              1-3 éves      3-6 éves</a:t>
            </a:r>
          </a:p>
          <a:p>
            <a:pPr>
              <a:buNone/>
            </a:pPr>
            <a:r>
              <a:rPr lang="hu-HU" b="1" dirty="0" smtClean="0"/>
              <a:t>Teskánd 		</a:t>
            </a:r>
            <a:r>
              <a:rPr lang="hu-HU" sz="2400" b="1" dirty="0" smtClean="0"/>
              <a:t>9		21              44</a:t>
            </a:r>
          </a:p>
          <a:p>
            <a:pPr>
              <a:buNone/>
            </a:pPr>
            <a:r>
              <a:rPr lang="hu-HU" sz="2400" dirty="0" smtClean="0"/>
              <a:t>Boncodfölde	           3		5	          </a:t>
            </a:r>
            <a:r>
              <a:rPr lang="hu-HU" dirty="0" smtClean="0"/>
              <a:t>6</a:t>
            </a: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Babosdöbréte 	4		5	        13</a:t>
            </a:r>
          </a:p>
          <a:p>
            <a:pPr>
              <a:buNone/>
            </a:pPr>
            <a:r>
              <a:rPr lang="hu-HU" sz="2400" dirty="0" smtClean="0"/>
              <a:t>Böde			2		1	          7</a:t>
            </a:r>
          </a:p>
          <a:p>
            <a:pPr>
              <a:buNone/>
            </a:pPr>
            <a:r>
              <a:rPr lang="hu-HU" sz="2400" dirty="0" smtClean="0"/>
              <a:t>Hottó			0	           9	          7</a:t>
            </a:r>
          </a:p>
          <a:p>
            <a:pPr>
              <a:buNone/>
            </a:pPr>
            <a:r>
              <a:rPr lang="hu-HU" sz="2400" b="1" dirty="0" smtClean="0"/>
              <a:t>Összesen:</a:t>
            </a:r>
            <a:r>
              <a:rPr lang="hu-HU" sz="2400" dirty="0" smtClean="0"/>
              <a:t>		</a:t>
            </a:r>
            <a:r>
              <a:rPr lang="hu-HU" b="1" dirty="0" smtClean="0"/>
              <a:t>18</a:t>
            </a:r>
            <a:r>
              <a:rPr lang="hu-HU" sz="2400" b="1" dirty="0" smtClean="0"/>
              <a:t> fő	</a:t>
            </a:r>
            <a:r>
              <a:rPr lang="hu-HU" sz="2400" dirty="0" smtClean="0"/>
              <a:t>	</a:t>
            </a:r>
            <a:r>
              <a:rPr lang="hu-HU" b="1" dirty="0" smtClean="0"/>
              <a:t>41</a:t>
            </a:r>
            <a:r>
              <a:rPr lang="hu-HU" sz="2400" b="1" dirty="0" smtClean="0"/>
              <a:t> fő	         77 fő</a:t>
            </a:r>
          </a:p>
          <a:p>
            <a:pPr>
              <a:buNone/>
            </a:pPr>
            <a:r>
              <a:rPr lang="hu-HU" b="1" dirty="0" smtClean="0"/>
              <a:t>136 kicsi 5 faluban</a:t>
            </a:r>
          </a:p>
          <a:p>
            <a:pPr>
              <a:buNone/>
            </a:pPr>
            <a:r>
              <a:rPr lang="hu-HU" b="1" dirty="0" smtClean="0"/>
              <a:t>Várandós: 10 fő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857232"/>
            <a:ext cx="7024744" cy="928694"/>
          </a:xfrm>
        </p:spPr>
        <p:txBody>
          <a:bodyPr/>
          <a:lstStyle/>
          <a:p>
            <a:pPr algn="ctr"/>
            <a:r>
              <a:rPr lang="hu-HU" dirty="0" smtClean="0"/>
              <a:t>Adatok a településről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329642" cy="4643470"/>
          </a:xfrm>
        </p:spPr>
        <p:txBody>
          <a:bodyPr>
            <a:noAutofit/>
          </a:bodyPr>
          <a:lstStyle/>
          <a:p>
            <a:r>
              <a:rPr lang="hu-HU" sz="2400" dirty="0" smtClean="0"/>
              <a:t>Lakások száma</a:t>
            </a:r>
            <a:r>
              <a:rPr lang="hu-HU" sz="2400" b="1" i="1" dirty="0" smtClean="0"/>
              <a:t>: 397 (2017-ben 375; 2016-ban 364 )</a:t>
            </a:r>
            <a:r>
              <a:rPr lang="hu-HU" sz="2400" b="1" dirty="0" smtClean="0"/>
              <a:t> kommunális adóra bejelentett ingatlan </a:t>
            </a:r>
          </a:p>
          <a:p>
            <a:r>
              <a:rPr lang="hu-HU" sz="2400" b="1" dirty="0" smtClean="0"/>
              <a:t>Gépjárművek</a:t>
            </a:r>
            <a:r>
              <a:rPr lang="hu-HU" sz="2400" dirty="0" smtClean="0"/>
              <a:t> száma: 2018-ban </a:t>
            </a:r>
            <a:r>
              <a:rPr lang="hu-HU" sz="2400" b="1" dirty="0" smtClean="0"/>
              <a:t>764 db  (</a:t>
            </a:r>
            <a:r>
              <a:rPr lang="hu-HU" sz="2400" dirty="0" smtClean="0"/>
              <a:t>2017-ben </a:t>
            </a:r>
            <a:r>
              <a:rPr lang="hu-HU" sz="2400" b="1" dirty="0" smtClean="0"/>
              <a:t>651 </a:t>
            </a:r>
            <a:r>
              <a:rPr lang="hu-HU" sz="2400" dirty="0" smtClean="0"/>
              <a:t>db) </a:t>
            </a:r>
          </a:p>
          <a:p>
            <a:r>
              <a:rPr lang="hu-HU" sz="2400" b="1" dirty="0" smtClean="0"/>
              <a:t>2019.  06.30-ig </a:t>
            </a:r>
          </a:p>
          <a:p>
            <a:r>
              <a:rPr lang="hu-HU" sz="2400" b="1" dirty="0" smtClean="0"/>
              <a:t>Gépjárműadó: 8.927.664-,Ft (60 %- az államé: 5.356.598; a településé: 3.571.065,- Ft) (2018-ban 15.5 m Ft)</a:t>
            </a:r>
          </a:p>
          <a:p>
            <a:r>
              <a:rPr lang="hu-HU" sz="2400" b="1" dirty="0" smtClean="0"/>
              <a:t>Kommunális: 1.933.339,- Ft (2018-ban 3.4 m Ft)</a:t>
            </a:r>
          </a:p>
          <a:p>
            <a:r>
              <a:rPr lang="hu-HU" sz="2400" b="1" dirty="0" smtClean="0"/>
              <a:t>Iparűzési : 19. 977.001, - Ft (2018-ban 37.8m Ft)</a:t>
            </a:r>
          </a:p>
          <a:p>
            <a:pPr>
              <a:buNone/>
            </a:pPr>
            <a:endParaRPr lang="hu-HU" sz="24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Adatok a településről  IV.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Vállalkozók számának alakulása:</a:t>
            </a:r>
          </a:p>
          <a:p>
            <a:r>
              <a:rPr lang="hu-HU" dirty="0" smtClean="0"/>
              <a:t>Átlagos zalai falutól eltérő magas vállalkozói szám.  2018-ban 162 adózó volt  </a:t>
            </a:r>
          </a:p>
          <a:p>
            <a:r>
              <a:rPr lang="hu-HU" dirty="0" smtClean="0"/>
              <a:t>2013-ban 128 legalacsonyabb szám</a:t>
            </a:r>
          </a:p>
          <a:p>
            <a:r>
              <a:rPr lang="hu-HU" dirty="0" smtClean="0"/>
              <a:t>2014-ben 164 legmagasabb szám</a:t>
            </a:r>
          </a:p>
          <a:p>
            <a:r>
              <a:rPr lang="hu-HU" dirty="0" smtClean="0"/>
              <a:t>Egyéni vállalkozók, : Bt:  Kft:  </a:t>
            </a:r>
            <a:r>
              <a:rPr lang="hu-HU" dirty="0" err="1" smtClean="0"/>
              <a:t>ZRt</a:t>
            </a:r>
            <a:r>
              <a:rPr lang="hu-HU" dirty="0" smtClean="0"/>
              <a:t>:  </a:t>
            </a:r>
            <a:r>
              <a:rPr lang="hu-HU" dirty="0" err="1" smtClean="0"/>
              <a:t>NyRt</a:t>
            </a:r>
            <a:r>
              <a:rPr lang="hu-HU" dirty="0" smtClean="0"/>
              <a:t>: őstermelők 48 fő</a:t>
            </a:r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3145</TotalTime>
  <Words>1485</Words>
  <Application>Microsoft Office PowerPoint</Application>
  <PresentationFormat>Diavetítés a képernyőre (4:3 oldalarány)</PresentationFormat>
  <Paragraphs>223</Paragraphs>
  <Slides>27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Loggia</vt:lpstr>
      <vt:lpstr>1. dia</vt:lpstr>
      <vt:lpstr>  Tartalom </vt:lpstr>
      <vt:lpstr>Közmeghallgatás</vt:lpstr>
      <vt:lpstr>A testület</vt:lpstr>
      <vt:lpstr>  A TESTÜLET MUNKÁJA  </vt:lpstr>
      <vt:lpstr>Adatok a településről</vt:lpstr>
      <vt:lpstr>Adatok a településről II.</vt:lpstr>
      <vt:lpstr>Adatok a településről III.</vt:lpstr>
      <vt:lpstr>Adatok a településről  IV.</vt:lpstr>
      <vt:lpstr>Adatok a településről V.</vt:lpstr>
      <vt:lpstr>Önkormányzat pénzügyei</vt:lpstr>
      <vt:lpstr>Gazdálkodás </vt:lpstr>
      <vt:lpstr>Gazdálkodás II.</vt:lpstr>
      <vt:lpstr>Intézmények</vt:lpstr>
      <vt:lpstr>Intézmények II.</vt:lpstr>
      <vt:lpstr>Település üzemeltetés</vt:lpstr>
      <vt:lpstr>Felújítások, beruházások</vt:lpstr>
      <vt:lpstr> Események, programok I.</vt:lpstr>
      <vt:lpstr> Események, programok II.</vt:lpstr>
      <vt:lpstr>Civil szervezetek</vt:lpstr>
      <vt:lpstr>Pályázatok-központi pénzek   2019.</vt:lpstr>
      <vt:lpstr>Pályázatok  </vt:lpstr>
      <vt:lpstr>Pályázatok II</vt:lpstr>
      <vt:lpstr>Pályázatok III</vt:lpstr>
      <vt:lpstr>Pályázatok IV</vt:lpstr>
      <vt:lpstr>Támogatások, pályázatok  az elmúlt 5 évben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KÖZMEGHALLGATÁS</dc:title>
  <dc:creator>.</dc:creator>
  <cp:lastModifiedBy>Fonok</cp:lastModifiedBy>
  <cp:revision>426</cp:revision>
  <dcterms:created xsi:type="dcterms:W3CDTF">2009-12-01T08:54:57Z</dcterms:created>
  <dcterms:modified xsi:type="dcterms:W3CDTF">2019-09-26T09:58:31Z</dcterms:modified>
</cp:coreProperties>
</file>