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6" r:id="rId4"/>
    <p:sldId id="329" r:id="rId5"/>
    <p:sldId id="328" r:id="rId6"/>
    <p:sldId id="295" r:id="rId7"/>
    <p:sldId id="299" r:id="rId8"/>
    <p:sldId id="298" r:id="rId9"/>
    <p:sldId id="301" r:id="rId10"/>
    <p:sldId id="300" r:id="rId11"/>
    <p:sldId id="325" r:id="rId12"/>
    <p:sldId id="302" r:id="rId13"/>
    <p:sldId id="303" r:id="rId14"/>
    <p:sldId id="306" r:id="rId15"/>
    <p:sldId id="304" r:id="rId16"/>
    <p:sldId id="305" r:id="rId17"/>
    <p:sldId id="307" r:id="rId18"/>
    <p:sldId id="331" r:id="rId19"/>
    <p:sldId id="332" r:id="rId20"/>
    <p:sldId id="333" r:id="rId21"/>
    <p:sldId id="326" r:id="rId22"/>
    <p:sldId id="259" r:id="rId23"/>
    <p:sldId id="282" r:id="rId24"/>
    <p:sldId id="288" r:id="rId25"/>
    <p:sldId id="289" r:id="rId26"/>
    <p:sldId id="284" r:id="rId27"/>
    <p:sldId id="286" r:id="rId28"/>
    <p:sldId id="261" r:id="rId29"/>
    <p:sldId id="290" r:id="rId30"/>
    <p:sldId id="262" r:id="rId31"/>
    <p:sldId id="346" r:id="rId32"/>
    <p:sldId id="324" r:id="rId33"/>
    <p:sldId id="313" r:id="rId34"/>
    <p:sldId id="277" r:id="rId35"/>
    <p:sldId id="309" r:id="rId36"/>
    <p:sldId id="281" r:id="rId37"/>
    <p:sldId id="310" r:id="rId38"/>
    <p:sldId id="279" r:id="rId39"/>
    <p:sldId id="311" r:id="rId40"/>
    <p:sldId id="291" r:id="rId41"/>
    <p:sldId id="312" r:id="rId42"/>
    <p:sldId id="280" r:id="rId43"/>
    <p:sldId id="342" r:id="rId44"/>
    <p:sldId id="335" r:id="rId45"/>
    <p:sldId id="336" r:id="rId46"/>
    <p:sldId id="314" r:id="rId47"/>
    <p:sldId id="315" r:id="rId48"/>
    <p:sldId id="316" r:id="rId49"/>
    <p:sldId id="263" r:id="rId50"/>
    <p:sldId id="264" r:id="rId51"/>
    <p:sldId id="327" r:id="rId52"/>
    <p:sldId id="345" r:id="rId53"/>
    <p:sldId id="293" r:id="rId54"/>
    <p:sldId id="344" r:id="rId55"/>
    <p:sldId id="318" r:id="rId56"/>
    <p:sldId id="319" r:id="rId57"/>
    <p:sldId id="320" r:id="rId58"/>
    <p:sldId id="321" r:id="rId59"/>
    <p:sldId id="322" r:id="rId60"/>
    <p:sldId id="323" r:id="rId61"/>
    <p:sldId id="330" r:id="rId62"/>
    <p:sldId id="334" r:id="rId63"/>
    <p:sldId id="338" r:id="rId64"/>
    <p:sldId id="337" r:id="rId65"/>
    <p:sldId id="339" r:id="rId66"/>
    <p:sldId id="340" r:id="rId67"/>
    <p:sldId id="341" r:id="rId6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2021.03.29.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2legszebbvers.hu/cikkek/ki-viszi-at-a-szerelmet" TargetMode="External"/><Relationship Id="rId13" Type="http://schemas.openxmlformats.org/officeDocument/2006/relationships/hyperlink" Target="https://www.12legszebbvers.hu/cikkek/valse-triste" TargetMode="External"/><Relationship Id="rId3" Type="http://schemas.openxmlformats.org/officeDocument/2006/relationships/hyperlink" Target="https://www.12legszebbvers.hu/cikkek/apokrif" TargetMode="External"/><Relationship Id="rId7" Type="http://schemas.openxmlformats.org/officeDocument/2006/relationships/hyperlink" Target="https://www.12legszebbvers.hu/cikkek/hajnali-reszegseg" TargetMode="External"/><Relationship Id="rId12" Type="http://schemas.openxmlformats.org/officeDocument/2006/relationships/hyperlink" Target="https://www.12legszebbvers.hu/cikkek/eszmelet" TargetMode="External"/><Relationship Id="rId2" Type="http://schemas.openxmlformats.org/officeDocument/2006/relationships/hyperlink" Target="https://www.12legszebbvers.hu/cikkek/szeptember-veg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12legszebbvers.hu/cikkek/level-a-hitveshez" TargetMode="External"/><Relationship Id="rId11" Type="http://schemas.openxmlformats.org/officeDocument/2006/relationships/hyperlink" Target="https://www.12legszebbvers.hu/cikkek/a-ven-cigany" TargetMode="External"/><Relationship Id="rId5" Type="http://schemas.openxmlformats.org/officeDocument/2006/relationships/hyperlink" Target="https://www.12legszebbvers.hu/cikkek/esti-kerdes" TargetMode="External"/><Relationship Id="rId10" Type="http://schemas.openxmlformats.org/officeDocument/2006/relationships/hyperlink" Target="https://www.12legszebbvers.hu/cikkek/a-kozelito-tel" TargetMode="External"/><Relationship Id="rId4" Type="http://schemas.openxmlformats.org/officeDocument/2006/relationships/hyperlink" Target="https://www.12legszebbvers.hu/cikkek/szondi-ket-aprodja" TargetMode="External"/><Relationship Id="rId9" Type="http://schemas.openxmlformats.org/officeDocument/2006/relationships/hyperlink" Target="https://www.12legszebbvers.hu/cikkek/kocsi-ut-az-ejszakaba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iszemle.hu/2000/06/gazdag.ht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br>
              <a:rPr lang="hu-HU" dirty="0" smtClean="0"/>
            </a:br>
            <a:r>
              <a:rPr lang="hu-HU" dirty="0" smtClean="0"/>
              <a:t>költészet </a:t>
            </a:r>
            <a:r>
              <a:rPr lang="hu-HU" dirty="0"/>
              <a:t>n</a:t>
            </a:r>
            <a:r>
              <a:rPr lang="hu-HU" dirty="0" smtClean="0"/>
              <a:t>apja 2021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56" y="2886075"/>
            <a:ext cx="5534025" cy="302895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Berzsenyi Dániel</a:t>
            </a:r>
            <a:r>
              <a:rPr lang="hu-HU" sz="1000" dirty="0"/>
              <a:t/>
            </a:r>
            <a:br>
              <a:rPr lang="hu-HU" sz="1000" dirty="0"/>
            </a:br>
            <a:r>
              <a:rPr lang="hu-HU" sz="1000" dirty="0"/>
              <a:t>https://mult-kor.hu/image/article/main/.630x1260/49438.jpg?lavid=263146</a:t>
            </a:r>
          </a:p>
        </p:txBody>
      </p:sp>
    </p:spTree>
    <p:extLst>
      <p:ext uri="{BB962C8B-B14F-4D97-AF65-F5344CB8AC3E}">
        <p14:creationId xmlns:p14="http://schemas.microsoft.com/office/powerpoint/2010/main" val="3657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9" y="2674938"/>
            <a:ext cx="5182019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Berzsenyi Dániel Emlékház - Egyházashetye</a:t>
            </a:r>
            <a:r>
              <a:rPr lang="hu-HU" dirty="0"/>
              <a:t/>
            </a:r>
            <a:br>
              <a:rPr lang="hu-HU" dirty="0"/>
            </a:br>
            <a:r>
              <a:rPr lang="hu-HU" sz="900" dirty="0"/>
              <a:t>http://www.kx.hu/kepek/vasmegyeiertektar/ertektar/04/egyhazashetyeberzsenyi/01.jpg</a:t>
            </a:r>
          </a:p>
        </p:txBody>
      </p:sp>
    </p:spTree>
    <p:extLst>
      <p:ext uri="{BB962C8B-B14F-4D97-AF65-F5344CB8AC3E}">
        <p14:creationId xmlns:p14="http://schemas.microsoft.com/office/powerpoint/2010/main" val="12337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BUCSUZÁS </a:t>
            </a:r>
            <a:r>
              <a:rPr lang="hu-HU" b="1" dirty="0" smtClean="0"/>
              <a:t>KEMENES-ALJÁTÓL  </a:t>
            </a:r>
            <a:r>
              <a:rPr lang="hu-HU" sz="2000" dirty="0" smtClean="0"/>
              <a:t>című versében így ír: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b="1" dirty="0"/>
              <a:t> </a:t>
            </a:r>
            <a:endParaRPr lang="hu-HU" dirty="0"/>
          </a:p>
          <a:p>
            <a:r>
              <a:rPr lang="hu-HU" dirty="0" smtClean="0"/>
              <a:t>„Messze </a:t>
            </a:r>
            <a:r>
              <a:rPr lang="hu-HU" dirty="0" err="1"/>
              <a:t>setétedik</a:t>
            </a:r>
            <a:r>
              <a:rPr lang="hu-HU" dirty="0"/>
              <a:t> már a Ság teteje,</a:t>
            </a:r>
            <a:br>
              <a:rPr lang="hu-HU" dirty="0"/>
            </a:br>
            <a:r>
              <a:rPr lang="hu-HU" dirty="0"/>
              <a:t>Ezentúl elrejti a Bakony erdeje,</a:t>
            </a:r>
            <a:br>
              <a:rPr lang="hu-HU" dirty="0"/>
            </a:br>
            <a:r>
              <a:rPr lang="hu-HU" dirty="0"/>
              <a:t>Szülőföldem, képedet:</a:t>
            </a:r>
            <a:br>
              <a:rPr lang="hu-HU" dirty="0"/>
            </a:br>
            <a:r>
              <a:rPr lang="hu-HU" dirty="0"/>
              <a:t>Megállok még egyszer, s reád visszanézek.</a:t>
            </a:r>
            <a:br>
              <a:rPr lang="hu-HU" dirty="0"/>
            </a:br>
            <a:r>
              <a:rPr lang="hu-HU" dirty="0"/>
              <a:t>Ti kékellő halmok! gyönyörű vidékek!</a:t>
            </a:r>
            <a:br>
              <a:rPr lang="hu-HU" dirty="0"/>
            </a:br>
            <a:r>
              <a:rPr lang="hu-HU" dirty="0"/>
              <a:t>Vegyétek bús könnyemet</a:t>
            </a:r>
            <a:r>
              <a:rPr lang="hu-HU" dirty="0" smtClean="0"/>
              <a:t>.”</a:t>
            </a:r>
            <a:endParaRPr lang="hu-HU" dirty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100" dirty="0"/>
              <a:t>https://www.arcanum.hu/hu/online-kiadvanyok/Verstar-verstar-otven-kolto-osszes-verse-2/berzsenyi-daniel-622D/bucsuzas-kemenes-aljatol-640A</a:t>
            </a:r>
            <a:r>
              <a:rPr lang="hu-H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128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92" y="3282488"/>
            <a:ext cx="3985953" cy="223612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Ság hegy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44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Velem</a:t>
            </a:r>
            <a:br>
              <a:rPr lang="hu-HU" dirty="0"/>
            </a:br>
            <a:r>
              <a:rPr lang="hu-HU" sz="1100" dirty="0"/>
              <a:t>https://i.ytimg.com/vi/27uPlAuXL6c/maxresdefault.jpg</a:t>
            </a:r>
          </a:p>
        </p:txBody>
      </p:sp>
    </p:spTree>
    <p:extLst>
      <p:ext uri="{BB962C8B-B14F-4D97-AF65-F5344CB8AC3E}">
        <p14:creationId xmlns:p14="http://schemas.microsoft.com/office/powerpoint/2010/main" val="11060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Velem nemcsak az őszi gesztenyeünnepről híres. Itt töltött szép napokat a híres színésznő, Törőcsik Mari családjával </a:t>
            </a:r>
            <a:r>
              <a:rPr lang="hu-HU" b="1" dirty="0" smtClean="0"/>
              <a:t>Pilinszky János </a:t>
            </a:r>
            <a:r>
              <a:rPr lang="hu-HU" dirty="0" smtClean="0"/>
              <a:t>költő.</a:t>
            </a:r>
          </a:p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</a:rPr>
              <a:t>Apokrif</a:t>
            </a:r>
            <a:r>
              <a:rPr lang="hu-HU" dirty="0" smtClean="0"/>
              <a:t> című versét a tizenkét legszebb magyar vers egyikének választották.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7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24" y="2674938"/>
            <a:ext cx="4804489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Pilinszky János</a:t>
            </a:r>
            <a:br>
              <a:rPr lang="hu-HU" sz="6000" dirty="0"/>
            </a:br>
            <a:r>
              <a:rPr lang="hu-HU" sz="1000" dirty="0"/>
              <a:t>https://moly.hu/system/immersion_items/normal/immersion_items_18113.jpg?1509844579</a:t>
            </a:r>
          </a:p>
        </p:txBody>
      </p:sp>
    </p:spTree>
    <p:extLst>
      <p:ext uri="{BB962C8B-B14F-4D97-AF65-F5344CB8AC3E}">
        <p14:creationId xmlns:p14="http://schemas.microsoft.com/office/powerpoint/2010/main" val="5563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56" y="3180658"/>
            <a:ext cx="1616825" cy="243978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Törőcsik </a:t>
            </a:r>
            <a:r>
              <a:rPr lang="hu-HU" dirty="0"/>
              <a:t>Mari</a:t>
            </a:r>
            <a:br>
              <a:rPr lang="hu-HU" dirty="0"/>
            </a:br>
            <a:r>
              <a:rPr lang="hu-HU" sz="1100" dirty="0"/>
              <a:t>https://upload.wikimedia.org/wikipedia/commons/3/32/T%C3%B6r%C5%91csik_Mari_%28Stekovics_G%C3%A1sp%C3%A1r%29.jpg</a:t>
            </a:r>
          </a:p>
        </p:txBody>
      </p:sp>
    </p:spTree>
    <p:extLst>
      <p:ext uri="{BB962C8B-B14F-4D97-AF65-F5344CB8AC3E}">
        <p14:creationId xmlns:p14="http://schemas.microsoft.com/office/powerpoint/2010/main" val="31879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12 irodalomtörténeti és oktatási szempontból legjelentősebbnek ítélt 19-20. századi verset választottak ki, melyeket konferenciákon dolgoztak fel a költő életrajza vagy a vers szempontjából nevezetes helyen. A rendezvények fő kezdeményezője Fűzfa Balázs irodalomtörténész, az ELTE Savaria Egyetemi Központ oktatója.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tizenkét legszebb magyar vers</a:t>
            </a:r>
          </a:p>
        </p:txBody>
      </p:sp>
    </p:spTree>
    <p:extLst>
      <p:ext uri="{BB962C8B-B14F-4D97-AF65-F5344CB8AC3E}">
        <p14:creationId xmlns:p14="http://schemas.microsoft.com/office/powerpoint/2010/main" val="18958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konferenciákhoz kapcsolódóan az adott verset mindig több száz diák szavalta el közösen a helyszínen.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Kedves Gyerekek!</a:t>
            </a:r>
          </a:p>
          <a:p>
            <a:r>
              <a:rPr lang="hu-HU" dirty="0" smtClean="0"/>
              <a:t>Április 11-e a költészet napja. Ekkor született egyik legnagyobb költőnk, József Attila. Az ő születésnapján megemlékezünk arról, milyen fontosak a versek, hiszen örömünket, bánatunkat, félelmeinket, szeretetünket versek segítségével fogalmazzuk meg. A hétköznapi beszéd helyett ünnepibe öltöztetjük szavainkat, és a költészet varázslatos nyelvével beszélünk legmélyebb gondolatinkról, érzéseinkről.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6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Közös versmondás az ELTE Tanító- és Óvóképző Karán Jordán Tamás (a Weöres Sándor Színház igazgatója) vezetésével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154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1.     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Petőfi Sándor - Szeptember végén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2.     </a:t>
            </a:r>
            <a:r>
              <a:rPr lang="hu-HU" dirty="0">
                <a:hlinkClick r:id="rId3"/>
              </a:rPr>
              <a:t>Pilinszky János - Apokrif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3.     </a:t>
            </a:r>
            <a:r>
              <a:rPr lang="hu-HU" dirty="0">
                <a:hlinkClick r:id="rId4"/>
              </a:rPr>
              <a:t>Arany János - Szondi két apródja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4.     </a:t>
            </a:r>
            <a:r>
              <a:rPr lang="hu-HU" dirty="0">
                <a:hlinkClick r:id="rId5"/>
              </a:rPr>
              <a:t>Babits Mihály - Esti kérdés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5.     </a:t>
            </a:r>
            <a:r>
              <a:rPr lang="hu-HU" dirty="0">
                <a:hlinkClick r:id="rId6"/>
              </a:rPr>
              <a:t>Radnóti Miklós - Levél a hitveshez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6.     </a:t>
            </a:r>
            <a:r>
              <a:rPr lang="hu-HU" dirty="0">
                <a:hlinkClick r:id="rId7"/>
              </a:rPr>
              <a:t>Kosztolányi Dezső - Hajnali részegség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7.     </a:t>
            </a:r>
            <a:r>
              <a:rPr lang="hu-HU" dirty="0">
                <a:hlinkClick r:id="rId8"/>
              </a:rPr>
              <a:t>Nagy László - Ki viszi át a Szerelmet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8.     </a:t>
            </a:r>
            <a:r>
              <a:rPr lang="hu-HU" dirty="0">
                <a:hlinkClick r:id="rId9"/>
              </a:rPr>
              <a:t>Ady Endre - Kocsi-út az éjszakában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9.     </a:t>
            </a:r>
            <a:r>
              <a:rPr lang="hu-HU" dirty="0">
                <a:hlinkClick r:id="rId10"/>
              </a:rPr>
              <a:t>Berzsenyi Dániel - A közelítő tél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10.   </a:t>
            </a:r>
            <a:r>
              <a:rPr lang="hu-HU" dirty="0">
                <a:hlinkClick r:id="rId11"/>
              </a:rPr>
              <a:t>Vörösmarty Mihály - A vén cigány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11.   </a:t>
            </a:r>
            <a:r>
              <a:rPr lang="hu-HU" dirty="0">
                <a:hlinkClick r:id="rId12"/>
              </a:rPr>
              <a:t>József Attila - Eszmélet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12.   </a:t>
            </a:r>
            <a:r>
              <a:rPr lang="hu-HU" dirty="0">
                <a:hlinkClick r:id="rId13"/>
              </a:rPr>
              <a:t>Weöres Sándor - </a:t>
            </a:r>
            <a:r>
              <a:rPr lang="hu-HU" dirty="0" err="1">
                <a:hlinkClick r:id="rId13"/>
              </a:rPr>
              <a:t>Valse</a:t>
            </a:r>
            <a:r>
              <a:rPr lang="hu-HU" dirty="0">
                <a:hlinkClick r:id="rId13"/>
              </a:rPr>
              <a:t> </a:t>
            </a:r>
            <a:r>
              <a:rPr lang="hu-HU" dirty="0" err="1">
                <a:hlinkClick r:id="rId13"/>
              </a:rPr>
              <a:t>triste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12 legszebb magyar vers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19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1912-ben Szombathelyen </a:t>
            </a:r>
            <a:r>
              <a:rPr lang="hu-HU" dirty="0"/>
              <a:t>született </a:t>
            </a:r>
            <a:r>
              <a:rPr lang="hu-HU" b="1" dirty="0" err="1"/>
              <a:t>Sebesi</a:t>
            </a:r>
            <a:r>
              <a:rPr lang="hu-HU" b="1" dirty="0"/>
              <a:t> Erzsébet, aki Gazdag Erzsiként</a:t>
            </a:r>
            <a:r>
              <a:rPr lang="hu-HU" dirty="0"/>
              <a:t> lett országszerte ismert költő. </a:t>
            </a:r>
            <a:r>
              <a:rPr lang="hu-HU" dirty="0" smtClean="0"/>
              <a:t>Szinte egész élete Szombathelyhez kötődik. Szülővárosában óvodát neveztek el róla, és Mesebolt című verse után kapta nevét a szombathelyi bábszínház.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4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000" dirty="0">
                <a:hlinkClick r:id="rId3"/>
              </a:rPr>
              <a:t>http://</a:t>
            </a:r>
            <a:r>
              <a:rPr lang="hu-HU" sz="1000" dirty="0" smtClean="0">
                <a:hlinkClick r:id="rId3"/>
              </a:rPr>
              <a:t>www.vasiszemle.hu/2000/06/gazdag.htm</a:t>
            </a:r>
            <a:r>
              <a:rPr lang="hu-HU" sz="1000" dirty="0" smtClean="0"/>
              <a:t/>
            </a:r>
            <a:br>
              <a:rPr lang="hu-HU" sz="1000" dirty="0" smtClean="0"/>
            </a:br>
            <a:r>
              <a:rPr lang="hu-HU" sz="4000" b="1" dirty="0"/>
              <a:t>Gazdag Erzsi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7961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64" y="2674938"/>
            <a:ext cx="4208810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900" dirty="0"/>
              <a:t>https://static.szombathelypont.hu/image/2014/10//thax2-meseboltbabszinhaz-szines-uj-logo.jpg</a:t>
            </a:r>
          </a:p>
        </p:txBody>
      </p:sp>
    </p:spTree>
    <p:extLst>
      <p:ext uri="{BB962C8B-B14F-4D97-AF65-F5344CB8AC3E}">
        <p14:creationId xmlns:p14="http://schemas.microsoft.com/office/powerpoint/2010/main" val="9832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11" y="2674938"/>
            <a:ext cx="5183316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000" dirty="0"/>
              <a:t>https://www.programturizmus.hu/media/image/big/ajanlat/kulturalis-program/szinhaz/gyerekszinhaz-eloadas/14/3819-mesebolt-babszinhaz.jpg</a:t>
            </a:r>
          </a:p>
        </p:txBody>
      </p:sp>
    </p:spTree>
    <p:extLst>
      <p:ext uri="{BB962C8B-B14F-4D97-AF65-F5344CB8AC3E}">
        <p14:creationId xmlns:p14="http://schemas.microsoft.com/office/powerpoint/2010/main" val="19442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000" dirty="0"/>
              <a:t>https://p2-ssl.vatera.hu/photos/ae/c5/gazdag-erzsi-mesebolt-a72b_1_big.jpg?v1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22" y="2679700"/>
            <a:ext cx="2583206" cy="3446463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16" y="2679700"/>
            <a:ext cx="2796318" cy="3446463"/>
          </a:xfrm>
        </p:spPr>
      </p:pic>
    </p:spTree>
    <p:extLst>
      <p:ext uri="{BB962C8B-B14F-4D97-AF65-F5344CB8AC3E}">
        <p14:creationId xmlns:p14="http://schemas.microsoft.com/office/powerpoint/2010/main" val="11821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4896544" cy="6528727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000" dirty="0"/>
              <a:t>https://imgv2-1-f.scribdassets.com/img/document/350429108/original/99f71eb9f1/1604263975?v=1</a:t>
            </a:r>
          </a:p>
        </p:txBody>
      </p:sp>
    </p:spTree>
    <p:extLst>
      <p:ext uri="{BB962C8B-B14F-4D97-AF65-F5344CB8AC3E}">
        <p14:creationId xmlns:p14="http://schemas.microsoft.com/office/powerpoint/2010/main" val="23898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Szombathelyen </a:t>
            </a:r>
            <a:r>
              <a:rPr lang="hu-HU" dirty="0"/>
              <a:t>hunyt el 1987-ben, a </a:t>
            </a:r>
            <a:r>
              <a:rPr lang="hu-HU" b="1" dirty="0"/>
              <a:t>Jáki úti temetőben</a:t>
            </a:r>
            <a:r>
              <a:rPr lang="hu-HU" dirty="0"/>
              <a:t> nyugszik.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8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000" dirty="0"/>
              <a:t>https://www.nyugat.hu//var/improxy/bnl1Z2F0XENsYXNzZXNcRkhEUGljdHVyZQ__/pa/1f/pa1f998bc0a9d251383378f06b9dd83c1.jpg?m=1378156413</a:t>
            </a:r>
          </a:p>
        </p:txBody>
      </p:sp>
    </p:spTree>
    <p:extLst>
      <p:ext uri="{BB962C8B-B14F-4D97-AF65-F5344CB8AC3E}">
        <p14:creationId xmlns:p14="http://schemas.microsoft.com/office/powerpoint/2010/main" val="40647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89" y="2674938"/>
            <a:ext cx="5521960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József Attila</a:t>
            </a:r>
            <a:br>
              <a:rPr lang="hu-HU" dirty="0"/>
            </a:br>
            <a:r>
              <a:rPr lang="hu-HU" sz="1100" dirty="0"/>
              <a:t>https://litera.hu/irodalom/elso-kozles/a-het-verse-jozsef-attila-75427.html</a:t>
            </a:r>
          </a:p>
        </p:txBody>
      </p:sp>
    </p:spTree>
    <p:extLst>
      <p:ext uri="{BB962C8B-B14F-4D97-AF65-F5344CB8AC3E}">
        <p14:creationId xmlns:p14="http://schemas.microsoft.com/office/powerpoint/2010/main" val="2557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Gazdag Erzsinél egy évvel volt fiatalabb </a:t>
            </a:r>
            <a:r>
              <a:rPr lang="hu-HU" b="1" dirty="0"/>
              <a:t>Weöres Sándor</a:t>
            </a:r>
            <a:r>
              <a:rPr lang="hu-HU" dirty="0"/>
              <a:t>, aki 1913. június 22-én született Szombathelyen.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6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89" y="2674938"/>
            <a:ext cx="5521960" cy="345122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Weöres Sándor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99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Vasmegyei üdvözlet </a:t>
            </a:r>
            <a:r>
              <a:rPr lang="hu-HU" sz="4000" dirty="0" smtClean="0"/>
              <a:t>című versében sorra vesz a számára kedves helyeket.</a:t>
            </a:r>
            <a:endParaRPr lang="hu-HU" sz="4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94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Sokszor megyek Szombathelyre</a:t>
            </a:r>
          </a:p>
          <a:p>
            <a:r>
              <a:rPr lang="hu-HU" dirty="0"/>
              <a:t>g</a:t>
            </a:r>
            <a:r>
              <a:rPr lang="hu-HU" dirty="0" smtClean="0"/>
              <a:t>ondjaimtól szabad helyre,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Weöres Sándor: Vasmegyei üdvözlet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55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56" y="2674938"/>
            <a:ext cx="3451225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000" dirty="0"/>
              <a:t>https://upload.wikimedia.org/wikipedia/commons/e/e6/Szombathely_Montage.jpg</a:t>
            </a:r>
          </a:p>
        </p:txBody>
      </p:sp>
    </p:spTree>
    <p:extLst>
      <p:ext uri="{BB962C8B-B14F-4D97-AF65-F5344CB8AC3E}">
        <p14:creationId xmlns:p14="http://schemas.microsoft.com/office/powerpoint/2010/main" val="15925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és mellette </a:t>
            </a:r>
            <a:r>
              <a:rPr lang="hu-HU" dirty="0" err="1"/>
              <a:t>Oladon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békességem fogadom,</a:t>
            </a:r>
            <a:br>
              <a:rPr lang="hu-HU" dirty="0"/>
            </a:b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3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3233738"/>
            <a:ext cx="4381500" cy="23336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000" dirty="0"/>
              <a:t>https://lh3.googleusercontent.com/proxy/obQdT96sU8YTbjqM-H9IM5uoh5aHZgLMpLNRB78MAcNm3ybm_XEVoVqiP-TF2Zb87Cdavtr6OeUcBwrISL0v40w7WkMUN_oasK9eSKED</a:t>
            </a:r>
          </a:p>
        </p:txBody>
      </p:sp>
    </p:spTree>
    <p:extLst>
      <p:ext uri="{BB962C8B-B14F-4D97-AF65-F5344CB8AC3E}">
        <p14:creationId xmlns:p14="http://schemas.microsoft.com/office/powerpoint/2010/main" val="30369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sürü</a:t>
            </a:r>
            <a:r>
              <a:rPr lang="hu-HU" dirty="0"/>
              <a:t> fák közt </a:t>
            </a:r>
            <a:r>
              <a:rPr lang="hu-HU" dirty="0" err="1"/>
              <a:t>Kámonban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elmerülök álomban,</a:t>
            </a:r>
            <a:br>
              <a:rPr lang="hu-HU" dirty="0"/>
            </a:b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8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985570"/>
            <a:ext cx="7408862" cy="2829961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100" dirty="0"/>
              <a:t>https://www.turistamagazin.hu/media/thumbs/fo/to/pa/foto-papp-geza-ddkekturabloghu-ef1c5eca-355068.jpg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49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és ha vágyom völgyre, hegyre,</a:t>
            </a:r>
            <a:br>
              <a:rPr lang="hu-HU" dirty="0"/>
            </a:br>
            <a:r>
              <a:rPr lang="hu-HU" dirty="0"/>
              <a:t>tovább utazom Kőszegre,</a:t>
            </a:r>
            <a:br>
              <a:rPr lang="hu-HU" dirty="0"/>
            </a:b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4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Ars poetica </a:t>
            </a:r>
            <a:r>
              <a:rPr lang="hu-HU" dirty="0" smtClean="0"/>
              <a:t>– (költői hitvallás) című versében így fogalmazza meg feladatát: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9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99" y="2674938"/>
            <a:ext cx="5051940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000" dirty="0"/>
              <a:t>https://www.google.com/search?q=k%C5%91szeg&amp;tbm=isch&amp;ved=2ahUKEwi738Gn0PXtAhXMm6QKHYg7Bx8Q2-cCegQIABAA&amp;oq=k%C5%91szeg&amp;gs_lcp=CgNpbWcQAzICCAAyAggAMgIIADICCAAyAggAMgIIADICCAAyAggAMgIIADICCAA6BAgAEBg6CAgAELEDEIMBUL_xElj7nxNgmaUTaABwAHg</a:t>
            </a:r>
          </a:p>
        </p:txBody>
      </p:sp>
    </p:spTree>
    <p:extLst>
      <p:ext uri="{BB962C8B-B14F-4D97-AF65-F5344CB8AC3E}">
        <p14:creationId xmlns:p14="http://schemas.microsoft.com/office/powerpoint/2010/main" val="19837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végtére,</a:t>
            </a:r>
            <a:br>
              <a:rPr lang="hu-HU" dirty="0"/>
            </a:br>
            <a:r>
              <a:rPr lang="hu-HU" dirty="0"/>
              <a:t>hazatérek Csöngére.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4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10" y="2674938"/>
            <a:ext cx="5190318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Weöres Sándor Emlékház-Csönge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26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Mondjuk együtt egyik legismertebb versét, melyet már óvodás korotokban is tanultatok.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3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A GALAGONYA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 </a:t>
            </a:r>
            <a:br>
              <a:rPr lang="hu-HU" dirty="0"/>
            </a:br>
            <a:r>
              <a:rPr lang="hu-HU" dirty="0"/>
              <a:t>     Őszi éjjel</a:t>
            </a:r>
            <a:br>
              <a:rPr lang="hu-HU" dirty="0"/>
            </a:br>
            <a:r>
              <a:rPr lang="hu-HU" dirty="0"/>
              <a:t>izzik a galagonya</a:t>
            </a:r>
            <a:br>
              <a:rPr lang="hu-HU" dirty="0"/>
            </a:br>
            <a:r>
              <a:rPr lang="hu-HU" dirty="0"/>
              <a:t>izzik a galagonya</a:t>
            </a:r>
            <a:br>
              <a:rPr lang="hu-HU" dirty="0"/>
            </a:br>
            <a:r>
              <a:rPr lang="hu-HU" dirty="0"/>
              <a:t>        ruhája.</a:t>
            </a:r>
            <a:br>
              <a:rPr lang="hu-HU" dirty="0"/>
            </a:br>
            <a:r>
              <a:rPr lang="hu-HU" dirty="0"/>
              <a:t>     Zúg a tüske,</a:t>
            </a:r>
            <a:br>
              <a:rPr lang="hu-HU" dirty="0"/>
            </a:br>
            <a:r>
              <a:rPr lang="hu-HU" dirty="0"/>
              <a:t>szél szalad ide-oda,</a:t>
            </a:r>
            <a:br>
              <a:rPr lang="hu-HU" dirty="0"/>
            </a:br>
            <a:r>
              <a:rPr lang="hu-HU" dirty="0"/>
              <a:t>reszket a galagonya</a:t>
            </a:r>
            <a:br>
              <a:rPr lang="hu-HU" dirty="0"/>
            </a:br>
            <a:r>
              <a:rPr lang="hu-HU" dirty="0"/>
              <a:t>        magába.</a:t>
            </a:r>
            <a:br>
              <a:rPr lang="hu-HU" dirty="0"/>
            </a:br>
            <a:r>
              <a:rPr lang="hu-HU" dirty="0"/>
              <a:t>     Hogyha a Hold rá</a:t>
            </a:r>
            <a:br>
              <a:rPr lang="hu-HU" dirty="0"/>
            </a:br>
            <a:r>
              <a:rPr lang="hu-HU" dirty="0"/>
              <a:t>        fátylat ereszt:</a:t>
            </a:r>
            <a:br>
              <a:rPr lang="hu-HU" dirty="0"/>
            </a:br>
            <a:r>
              <a:rPr lang="hu-HU" dirty="0"/>
              <a:t>     lánnyá válik,</a:t>
            </a:r>
            <a:br>
              <a:rPr lang="hu-HU" dirty="0"/>
            </a:br>
            <a:r>
              <a:rPr lang="hu-HU" dirty="0"/>
              <a:t>        sírni kezd.</a:t>
            </a:r>
            <a:br>
              <a:rPr lang="hu-HU" dirty="0"/>
            </a:br>
            <a:r>
              <a:rPr lang="hu-HU" dirty="0"/>
              <a:t>     Őszi éjjel</a:t>
            </a:r>
            <a:br>
              <a:rPr lang="hu-HU" dirty="0"/>
            </a:br>
            <a:r>
              <a:rPr lang="hu-HU" dirty="0"/>
              <a:t>izzik a galagonya</a:t>
            </a:r>
            <a:br>
              <a:rPr lang="hu-HU" dirty="0"/>
            </a:br>
            <a:r>
              <a:rPr lang="hu-HU" dirty="0"/>
              <a:t>izzik a galagonya</a:t>
            </a:r>
            <a:br>
              <a:rPr lang="hu-HU" dirty="0"/>
            </a:br>
            <a:r>
              <a:rPr lang="hu-HU" dirty="0"/>
              <a:t>        ruhája.</a:t>
            </a:r>
          </a:p>
        </p:txBody>
      </p:sp>
    </p:spTree>
    <p:extLst>
      <p:ext uri="{BB962C8B-B14F-4D97-AF65-F5344CB8AC3E}">
        <p14:creationId xmlns:p14="http://schemas.microsoft.com/office/powerpoint/2010/main" val="22117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37" y="2674938"/>
            <a:ext cx="5077664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Galagonya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9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Weöres Sándor nevét viseli a szombathelyi színház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2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sz="1100" dirty="0"/>
              <a:t>https://upload.wikimedia.org/wikipedia/commons/b/be/Sz%C3%ADnh%C3%A1z_Szombathely.JPG</a:t>
            </a:r>
          </a:p>
        </p:txBody>
      </p:sp>
    </p:spTree>
    <p:extLst>
      <p:ext uri="{BB962C8B-B14F-4D97-AF65-F5344CB8AC3E}">
        <p14:creationId xmlns:p14="http://schemas.microsoft.com/office/powerpoint/2010/main" val="14342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9" y="3429000"/>
            <a:ext cx="4876800" cy="19431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Nevének kezdőbetűi alkotják a színház jól ismert monogramját.</a:t>
            </a:r>
            <a:br>
              <a:rPr lang="hu-HU" sz="2800" dirty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27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 bár Weöres gyermekkora </a:t>
            </a:r>
            <a:r>
              <a:rPr lang="hu-HU" b="1" dirty="0"/>
              <a:t>Csöngéhez kötődik</a:t>
            </a:r>
            <a:r>
              <a:rPr lang="hu-HU" dirty="0"/>
              <a:t>,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6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József Attila: ARS </a:t>
            </a:r>
            <a:r>
              <a:rPr lang="hu-HU" b="1" dirty="0"/>
              <a:t>POETICA</a:t>
            </a:r>
          </a:p>
          <a:p>
            <a:r>
              <a:rPr lang="hu-HU" dirty="0" smtClean="0"/>
              <a:t>„Költő </a:t>
            </a:r>
            <a:r>
              <a:rPr lang="hu-HU" dirty="0"/>
              <a:t>vagyok - mit érdekelne</a:t>
            </a:r>
            <a:br>
              <a:rPr lang="hu-HU" dirty="0"/>
            </a:br>
            <a:r>
              <a:rPr lang="hu-HU" dirty="0"/>
              <a:t>engem a költészet maga?</a:t>
            </a:r>
            <a:br>
              <a:rPr lang="hu-HU" dirty="0"/>
            </a:br>
            <a:r>
              <a:rPr lang="hu-HU" dirty="0"/>
              <a:t>Nem volna szép, ha égre kelne</a:t>
            </a:r>
            <a:br>
              <a:rPr lang="hu-HU" dirty="0"/>
            </a:br>
            <a:r>
              <a:rPr lang="hu-HU" dirty="0"/>
              <a:t>az éji folyó csillaga.</a:t>
            </a:r>
          </a:p>
          <a:p>
            <a:r>
              <a:rPr lang="hu-HU" dirty="0"/>
              <a:t>Az idő lassan elszivárog,</a:t>
            </a:r>
            <a:br>
              <a:rPr lang="hu-HU" dirty="0"/>
            </a:br>
            <a:r>
              <a:rPr lang="hu-HU" dirty="0"/>
              <a:t>nem lógok a mesék tején,</a:t>
            </a:r>
            <a:br>
              <a:rPr lang="hu-HU" dirty="0"/>
            </a:br>
            <a:r>
              <a:rPr lang="hu-HU" dirty="0"/>
              <a:t>hörpintek valódi világot,</a:t>
            </a:r>
            <a:br>
              <a:rPr lang="hu-HU" dirty="0"/>
            </a:br>
            <a:r>
              <a:rPr lang="hu-HU" dirty="0"/>
              <a:t>habzó éggel a tetején</a:t>
            </a:r>
            <a:r>
              <a:rPr lang="hu-HU" dirty="0" smtClean="0"/>
              <a:t>.”</a:t>
            </a:r>
            <a:endParaRPr lang="hu-HU" dirty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sz="1100" dirty="0"/>
              <a:t>http://magyar-irodalom.elte.hu/sulinet/igyjo/setup/portrek/jozsefa/ars.htm</a:t>
            </a:r>
          </a:p>
        </p:txBody>
      </p:sp>
    </p:spTree>
    <p:extLst>
      <p:ext uri="{BB962C8B-B14F-4D97-AF65-F5344CB8AC3E}">
        <p14:creationId xmlns:p14="http://schemas.microsoft.com/office/powerpoint/2010/main" val="33180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középiskolai éveiben visszatért Szombathelyre. Szállása ez idő tájt </a:t>
            </a:r>
            <a:r>
              <a:rPr lang="hu-HU" b="1" dirty="0" err="1"/>
              <a:t>Pável</a:t>
            </a:r>
            <a:r>
              <a:rPr lang="hu-HU" b="1" dirty="0"/>
              <a:t> Ágostonnál volt. </a:t>
            </a:r>
            <a:r>
              <a:rPr lang="hu-HU" b="1" dirty="0" err="1"/>
              <a:t>Pável</a:t>
            </a:r>
            <a:r>
              <a:rPr lang="hu-HU" b="1" dirty="0"/>
              <a:t> Ágoston</a:t>
            </a:r>
            <a:r>
              <a:rPr lang="hu-HU" dirty="0"/>
              <a:t>, a szombathelyi városi könyvtár alapítója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6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Weöres Sándor </a:t>
            </a:r>
            <a:r>
              <a:rPr lang="hu-HU" dirty="0"/>
              <a:t>szobra Szombathelyen</a:t>
            </a:r>
            <a:br>
              <a:rPr lang="hu-HU" dirty="0"/>
            </a:br>
            <a:r>
              <a:rPr lang="hu-HU" sz="1100" dirty="0"/>
              <a:t>https://www.kozterkep.hu/eszkozok/kepmutato/24799?meret=1</a:t>
            </a:r>
          </a:p>
        </p:txBody>
      </p:sp>
    </p:spTree>
    <p:extLst>
      <p:ext uri="{BB962C8B-B14F-4D97-AF65-F5344CB8AC3E}">
        <p14:creationId xmlns:p14="http://schemas.microsoft.com/office/powerpoint/2010/main" val="15146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/>
              <a:t>Ez a város születésem helye….</a:t>
            </a:r>
            <a:br>
              <a:rPr lang="hu-HU" dirty="0"/>
            </a:br>
            <a:r>
              <a:rPr lang="hu-HU" dirty="0"/>
              <a:t>ma a </a:t>
            </a:r>
            <a:r>
              <a:rPr lang="hu-HU" dirty="0" err="1"/>
              <a:t>Perint</a:t>
            </a:r>
            <a:r>
              <a:rPr lang="hu-HU" dirty="0"/>
              <a:t> habjával van tele,</a:t>
            </a:r>
            <a:br>
              <a:rPr lang="hu-HU" dirty="0"/>
            </a:br>
            <a:r>
              <a:rPr lang="hu-HU" dirty="0"/>
              <a:t>úszik a híd, </a:t>
            </a:r>
            <a:r>
              <a:rPr lang="hu-HU" dirty="0" err="1"/>
              <a:t>düledez</a:t>
            </a:r>
            <a:r>
              <a:rPr lang="hu-HU" dirty="0"/>
              <a:t> a partfal,</a:t>
            </a:r>
            <a:br>
              <a:rPr lang="hu-HU" dirty="0"/>
            </a:br>
            <a:r>
              <a:rPr lang="hu-HU" dirty="0"/>
              <a:t>ó bár </a:t>
            </a:r>
            <a:r>
              <a:rPr lang="hu-HU" dirty="0" smtClean="0"/>
              <a:t>oltalmazná ezer angyal.”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/>
              <a:t>1965-ben a nagy szombathelyi árvíz idején ezekkel a sorokkal dedikálta kötetét egy barátjának az </a:t>
            </a:r>
            <a:r>
              <a:rPr lang="hu-HU" dirty="0" smtClean="0"/>
              <a:t>író</a:t>
            </a:r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pad háttámláján a következő sorok olvashatóak: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07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16" y="2674938"/>
            <a:ext cx="2298706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Weöres Sándor szobra Pécsett</a:t>
            </a:r>
            <a:r>
              <a:rPr lang="hu-HU" sz="1000" dirty="0" smtClean="0"/>
              <a:t/>
            </a:r>
            <a:br>
              <a:rPr lang="hu-HU" sz="1000" dirty="0" smtClean="0"/>
            </a:br>
            <a:r>
              <a:rPr lang="hu-HU" sz="1000" dirty="0" smtClean="0"/>
              <a:t>https</a:t>
            </a:r>
            <a:r>
              <a:rPr lang="hu-HU" sz="1000" dirty="0"/>
              <a:t>://img1.indafoto.hu/3/2/4732_c6c61abda705fbc0728c076d60ed74b8/26041042_47535e6627e1e092a4a10605251cd5ea_xl.jpg</a:t>
            </a:r>
          </a:p>
        </p:txBody>
      </p:sp>
    </p:spTree>
    <p:extLst>
      <p:ext uri="{BB962C8B-B14F-4D97-AF65-F5344CB8AC3E}">
        <p14:creationId xmlns:p14="http://schemas.microsoft.com/office/powerpoint/2010/main" val="31218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hallottak alapján válaszoljátok meg a következő kérdéseket!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54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1. Hol hunyt el Tinódi Lantos Sebestyén?</a:t>
            </a:r>
          </a:p>
          <a:p>
            <a:r>
              <a:rPr lang="hu-HU" dirty="0" smtClean="0"/>
              <a:t>1. Szombathely</a:t>
            </a:r>
          </a:p>
          <a:p>
            <a:r>
              <a:rPr lang="hu-HU" dirty="0" smtClean="0"/>
              <a:t>2. Sárvár</a:t>
            </a:r>
          </a:p>
          <a:p>
            <a:r>
              <a:rPr lang="hu-HU" dirty="0" smtClean="0"/>
              <a:t>X. Eger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Melyik magyar vár ostromát énekelte meg Tinódi Lantos Sebestyén?</a:t>
            </a:r>
          </a:p>
          <a:p>
            <a:pPr marL="514350" indent="-514350">
              <a:buAutoNum type="arabicPeriod"/>
            </a:pPr>
            <a:r>
              <a:rPr lang="hu-HU" dirty="0" smtClean="0"/>
              <a:t>Sárvár</a:t>
            </a:r>
          </a:p>
          <a:p>
            <a:pPr marL="514350" indent="-514350">
              <a:buAutoNum type="arabicPeriod"/>
            </a:pPr>
            <a:r>
              <a:rPr lang="hu-HU" dirty="0" smtClean="0"/>
              <a:t>Buda</a:t>
            </a:r>
          </a:p>
          <a:p>
            <a:pPr marL="0" indent="0">
              <a:buNone/>
            </a:pPr>
            <a:r>
              <a:rPr lang="hu-HU" dirty="0" smtClean="0"/>
              <a:t>x. Eger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2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Kinek a nevét viseli a szombathelyi színház?</a:t>
            </a:r>
          </a:p>
          <a:p>
            <a:r>
              <a:rPr lang="hu-HU" dirty="0" smtClean="0"/>
              <a:t>1. Gazdag Erzsi</a:t>
            </a:r>
          </a:p>
          <a:p>
            <a:r>
              <a:rPr lang="hu-HU" dirty="0" smtClean="0"/>
              <a:t>2. Berzsenyi Dániel</a:t>
            </a:r>
          </a:p>
          <a:p>
            <a:pPr marL="0" indent="0">
              <a:buNone/>
            </a:pPr>
            <a:r>
              <a:rPr lang="hu-HU" dirty="0" smtClean="0"/>
              <a:t>x. Weöres Sándor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Gazdag Erzsi egyik versének címe alapján kapta szombathelyi bábszínház a nevét. Mi a vers címe?</a:t>
            </a:r>
          </a:p>
          <a:p>
            <a:pPr marL="514350" indent="-514350">
              <a:buAutoNum type="arabicPeriod"/>
            </a:pPr>
            <a:r>
              <a:rPr lang="hu-HU" dirty="0" smtClean="0"/>
              <a:t>Mesebolt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8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2. Ringató</a:t>
            </a:r>
          </a:p>
          <a:p>
            <a:r>
              <a:rPr lang="hu-HU" dirty="0"/>
              <a:t>x</a:t>
            </a:r>
            <a:r>
              <a:rPr lang="hu-HU" dirty="0" smtClean="0"/>
              <a:t>. Bábu vagy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Weöres Sándor egyik szobra Szombathelyen található. Hogyan ábrázolja a költőt a szobor?</a:t>
            </a:r>
          </a:p>
          <a:p>
            <a:pPr marL="514350" indent="-514350">
              <a:buAutoNum type="arabicPeriod"/>
            </a:pPr>
            <a:r>
              <a:rPr lang="hu-HU" dirty="0" smtClean="0"/>
              <a:t>Egy padon ül</a:t>
            </a:r>
          </a:p>
          <a:p>
            <a:pPr marL="514350" indent="-514350">
              <a:buAutoNum type="arabicPeriod"/>
            </a:pPr>
            <a:r>
              <a:rPr lang="hu-HU" dirty="0" smtClean="0"/>
              <a:t>Verset ír</a:t>
            </a:r>
          </a:p>
          <a:p>
            <a:pPr marL="0" indent="0">
              <a:buNone/>
            </a:pPr>
            <a:r>
              <a:rPr lang="hu-HU" dirty="0" smtClean="0"/>
              <a:t>x. Barátaival beszélget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4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 Egy kis kedvenc állat is szerepel a szobron a költő mellett. Milyen állat?</a:t>
            </a:r>
          </a:p>
          <a:p>
            <a:r>
              <a:rPr lang="hu-HU" dirty="0" smtClean="0"/>
              <a:t>1. Kismadár</a:t>
            </a:r>
          </a:p>
          <a:p>
            <a:r>
              <a:rPr lang="hu-HU" dirty="0" smtClean="0"/>
              <a:t>2. Macska</a:t>
            </a:r>
          </a:p>
          <a:p>
            <a:pPr marL="0" indent="0">
              <a:buNone/>
            </a:pPr>
            <a:r>
              <a:rPr lang="hu-HU" dirty="0"/>
              <a:t>x</a:t>
            </a:r>
            <a:r>
              <a:rPr lang="hu-HU" dirty="0" smtClean="0"/>
              <a:t>. Kutya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7. Melyik magyar költő szeretett Velemben időzni?</a:t>
            </a:r>
          </a:p>
          <a:p>
            <a:pPr marL="514350" indent="-514350">
              <a:buAutoNum type="arabicPeriod"/>
            </a:pPr>
            <a:r>
              <a:rPr lang="hu-HU" dirty="0" smtClean="0"/>
              <a:t>Weöres Sándor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2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2. Nagy László</a:t>
            </a:r>
          </a:p>
          <a:p>
            <a:r>
              <a:rPr lang="hu-HU" dirty="0"/>
              <a:t>x</a:t>
            </a:r>
            <a:r>
              <a:rPr lang="hu-HU" dirty="0" smtClean="0"/>
              <a:t> Pilinszky János</a:t>
            </a:r>
          </a:p>
          <a:p>
            <a:endParaRPr lang="hu-HU" dirty="0"/>
          </a:p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8. Egészítsd ki az alábbi Berzsenyi Dániel idézetet: </a:t>
            </a:r>
          </a:p>
          <a:p>
            <a:r>
              <a:rPr lang="hu-HU" dirty="0"/>
              <a:t>Messze </a:t>
            </a:r>
            <a:r>
              <a:rPr lang="hu-HU" dirty="0" err="1"/>
              <a:t>setétedik</a:t>
            </a:r>
            <a:r>
              <a:rPr lang="hu-HU" dirty="0"/>
              <a:t> már a </a:t>
            </a:r>
            <a:r>
              <a:rPr lang="hu-HU" dirty="0" smtClean="0"/>
              <a:t>_______ </a:t>
            </a:r>
            <a:r>
              <a:rPr lang="hu-HU" dirty="0"/>
              <a:t>teteje,</a:t>
            </a:r>
            <a:br>
              <a:rPr lang="hu-HU" dirty="0"/>
            </a:br>
            <a:r>
              <a:rPr lang="hu-HU" dirty="0"/>
              <a:t>Ezentúl elrejti a </a:t>
            </a:r>
            <a:r>
              <a:rPr lang="hu-HU" dirty="0" smtClean="0"/>
              <a:t>________ </a:t>
            </a:r>
            <a:r>
              <a:rPr lang="hu-HU" dirty="0"/>
              <a:t>erdeje,</a:t>
            </a:r>
            <a:br>
              <a:rPr lang="hu-HU" dirty="0"/>
            </a:br>
            <a:r>
              <a:rPr lang="hu-HU" dirty="0"/>
              <a:t>Szülőföldem, képedet:</a:t>
            </a:r>
            <a:br>
              <a:rPr lang="hu-HU" dirty="0"/>
            </a:b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5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Vas megyében élünk, és Vas megyéhez nagyon sok költő élete, munkássága kapcsolódik, ebben az évben róluk emlékezünk meg. 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6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 fák/távolság</a:t>
            </a:r>
          </a:p>
          <a:p>
            <a:r>
              <a:rPr lang="hu-HU" dirty="0" smtClean="0"/>
              <a:t>2. Ság/Bakony</a:t>
            </a:r>
          </a:p>
          <a:p>
            <a:r>
              <a:rPr lang="hu-HU" dirty="0" smtClean="0"/>
              <a:t>X. táj/messzeség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9. Hány „legszebb magyar verset” gyűjtöttek össze?</a:t>
            </a:r>
          </a:p>
          <a:p>
            <a:pPr marL="514350" indent="-514350">
              <a:buAutoNum type="arabicPeriod"/>
            </a:pPr>
            <a:r>
              <a:rPr lang="hu-HU" dirty="0" smtClean="0"/>
              <a:t>12</a:t>
            </a:r>
          </a:p>
          <a:p>
            <a:pPr marL="514350" indent="-514350">
              <a:buAutoNum type="arabicPeriod"/>
            </a:pPr>
            <a:r>
              <a:rPr lang="hu-HU" dirty="0" smtClean="0"/>
              <a:t>13+1</a:t>
            </a:r>
          </a:p>
          <a:p>
            <a:pPr marL="0" indent="0">
              <a:buNone/>
            </a:pPr>
            <a:r>
              <a:rPr lang="hu-HU" dirty="0" smtClean="0"/>
              <a:t>x. 100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7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10. Melyik Vas megyei település Berzsenyi Dániel szülőfaluja?</a:t>
            </a:r>
          </a:p>
          <a:p>
            <a:r>
              <a:rPr lang="hu-HU" dirty="0" smtClean="0"/>
              <a:t>1. Egyházashetye</a:t>
            </a:r>
          </a:p>
          <a:p>
            <a:r>
              <a:rPr lang="hu-HU" dirty="0" smtClean="0"/>
              <a:t>2. Gérce</a:t>
            </a:r>
          </a:p>
          <a:p>
            <a:r>
              <a:rPr lang="hu-HU" dirty="0" smtClean="0"/>
              <a:t>x. Sé</a:t>
            </a:r>
          </a:p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11. Hol töltötte gyerekkorát Weöres Sándor?</a:t>
            </a:r>
          </a:p>
          <a:p>
            <a:r>
              <a:rPr lang="hu-HU" dirty="0" smtClean="0"/>
              <a:t>1. Szombathely</a:t>
            </a:r>
          </a:p>
          <a:p>
            <a:r>
              <a:rPr lang="hu-HU" dirty="0" smtClean="0"/>
              <a:t>2. Csönge</a:t>
            </a:r>
          </a:p>
          <a:p>
            <a:r>
              <a:rPr lang="hu-HU" dirty="0" smtClean="0"/>
              <a:t>x. Egyházashetye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5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12. Weöres 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Sándor mindenki által ismert verse a Galagonya. Melyik képen látható galagonya?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03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905500" cy="34004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8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37" y="2674938"/>
            <a:ext cx="5077664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80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X. Egyiken sem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74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12. Mit jelen az ars poetica kifejezés?</a:t>
            </a:r>
          </a:p>
          <a:p>
            <a:r>
              <a:rPr lang="hu-HU" dirty="0" smtClean="0"/>
              <a:t>1. költői hitvallás</a:t>
            </a:r>
          </a:p>
          <a:p>
            <a:r>
              <a:rPr lang="hu-HU" dirty="0" smtClean="0"/>
              <a:t>2. elbocsátó, szép üzenet</a:t>
            </a:r>
          </a:p>
          <a:p>
            <a:r>
              <a:rPr lang="hu-HU" dirty="0" smtClean="0"/>
              <a:t>X. jellemzés</a:t>
            </a:r>
          </a:p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13. Kinek a születésnapján ünnepeljük a 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öltészet napját?</a:t>
            </a:r>
          </a:p>
          <a:p>
            <a:r>
              <a:rPr lang="hu-HU" dirty="0" smtClean="0"/>
              <a:t>1. Weöres Sándor</a:t>
            </a:r>
          </a:p>
          <a:p>
            <a:r>
              <a:rPr lang="hu-HU" dirty="0" smtClean="0"/>
              <a:t>2.Berzsenyi Dániel</a:t>
            </a:r>
          </a:p>
          <a:p>
            <a:r>
              <a:rPr lang="hu-HU" dirty="0" smtClean="0"/>
              <a:t>X. József Attila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64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13+1</a:t>
            </a:r>
          </a:p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Hány Vas megyéhez kötődő költőről hallottál most?</a:t>
            </a:r>
          </a:p>
          <a:p>
            <a:r>
              <a:rPr lang="hu-HU" dirty="0" smtClean="0"/>
              <a:t>1. 3</a:t>
            </a:r>
          </a:p>
          <a:p>
            <a:r>
              <a:rPr lang="hu-HU" dirty="0" smtClean="0"/>
              <a:t>2. 5</a:t>
            </a:r>
          </a:p>
          <a:p>
            <a:r>
              <a:rPr lang="hu-HU" dirty="0" smtClean="0"/>
              <a:t>x. 4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5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Tinódi Lantos Sebestyén</a:t>
            </a:r>
            <a:r>
              <a:rPr lang="hu-HU" dirty="0" smtClean="0"/>
              <a:t>, aki megénekelte Eger vár ostromát, Sárváron hunyt el.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8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26" y="2674938"/>
            <a:ext cx="6127685" cy="345122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Tinódi </a:t>
            </a:r>
            <a:r>
              <a:rPr lang="hu-HU" dirty="0"/>
              <a:t>Lantos Sebestyén</a:t>
            </a:r>
            <a:br>
              <a:rPr lang="hu-HU" dirty="0"/>
            </a:br>
            <a:r>
              <a:rPr lang="hu-HU" sz="1100" dirty="0"/>
              <a:t>https://papageno.hu/featured/2019/05/itt-rejtozhetnek-tinodi-lantos-sebestyen-hamvai</a:t>
            </a:r>
            <a:r>
              <a:rPr lang="hu-H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722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Berzsenyi Dániel </a:t>
            </a:r>
            <a:r>
              <a:rPr lang="hu-HU" dirty="0" smtClean="0"/>
              <a:t>a mindenki által ismert Ság hegy közeli </a:t>
            </a:r>
            <a:r>
              <a:rPr lang="hu-HU" dirty="0"/>
              <a:t>B</a:t>
            </a:r>
            <a:r>
              <a:rPr lang="hu-HU" dirty="0" smtClean="0"/>
              <a:t>orgáta fürdő melletti településen, Egyházashetyén született. Nevét iskolák:  </a:t>
            </a:r>
          </a:p>
          <a:p>
            <a:pPr marL="514350" indent="-514350">
              <a:buAutoNum type="arabicPeriod"/>
            </a:pPr>
            <a:r>
              <a:rPr lang="hu-HU" dirty="0" smtClean="0"/>
              <a:t>Berzsenyi Dániel Pedagógusképző Központ, Szombathely </a:t>
            </a:r>
          </a:p>
          <a:p>
            <a:pPr marL="514350" indent="-514350">
              <a:buAutoNum type="arabicPeriod"/>
            </a:pPr>
            <a:r>
              <a:rPr lang="hu-HU" dirty="0" smtClean="0"/>
              <a:t>Celldömölki Berzsenyi Dániel Gimnázium</a:t>
            </a:r>
          </a:p>
          <a:p>
            <a:pPr marL="514350" indent="-514350">
              <a:buAutoNum type="arabicPeriod"/>
            </a:pPr>
            <a:r>
              <a:rPr lang="hu-HU" dirty="0" smtClean="0"/>
              <a:t>Berzsenyi Dániel Megyei Könyvtár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viselik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08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868</TotalTime>
  <Words>868</Words>
  <Application>Microsoft Office PowerPoint</Application>
  <PresentationFormat>Diavetítés a képernyőre (4:3 oldalarány)</PresentationFormat>
  <Paragraphs>135</Paragraphs>
  <Slides>67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68" baseType="lpstr">
      <vt:lpstr>Hullám</vt:lpstr>
      <vt:lpstr>A  költészet napja 2021</vt:lpstr>
      <vt:lpstr>PowerPoint bemutató</vt:lpstr>
      <vt:lpstr>József Attila https://litera.hu/irodalom/elso-kozles/a-het-verse-jozsef-attila-75427.html</vt:lpstr>
      <vt:lpstr>PowerPoint bemutató</vt:lpstr>
      <vt:lpstr>http://magyar-irodalom.elte.hu/sulinet/igyjo/setup/portrek/jozsefa/ars.htm</vt:lpstr>
      <vt:lpstr>PowerPoint bemutató</vt:lpstr>
      <vt:lpstr>PowerPoint bemutató</vt:lpstr>
      <vt:lpstr>Tinódi Lantos Sebestyén https://papageno.hu/featured/2019/05/itt-rejtozhetnek-tinodi-lantos-sebestyen-hamvai/</vt:lpstr>
      <vt:lpstr>PowerPoint bemutató</vt:lpstr>
      <vt:lpstr>Berzsenyi Dániel https://mult-kor.hu/image/article/main/.630x1260/49438.jpg?lavid=263146</vt:lpstr>
      <vt:lpstr>Berzsenyi Dániel Emlékház - Egyházashetye http://www.kx.hu/kepek/vasmegyeiertektar/ertektar/04/egyhazashetyeberzsenyi/01.jpg</vt:lpstr>
      <vt:lpstr>https://www.arcanum.hu/hu/online-kiadvanyok/Verstar-verstar-otven-kolto-osszes-verse-2/berzsenyi-daniel-622D/bucsuzas-kemenes-aljatol-640A/</vt:lpstr>
      <vt:lpstr>Ság hegy</vt:lpstr>
      <vt:lpstr>Velem https://i.ytimg.com/vi/27uPlAuXL6c/maxresdefault.jpg</vt:lpstr>
      <vt:lpstr>PowerPoint bemutató</vt:lpstr>
      <vt:lpstr>Pilinszky János https://moly.hu/system/immersion_items/normal/immersion_items_18113.jpg?1509844579</vt:lpstr>
      <vt:lpstr>Törőcsik Mari https://upload.wikimedia.org/wikipedia/commons/3/32/T%C3%B6r%C5%91csik_Mari_%28Stekovics_G%C3%A1sp%C3%A1r%29.jpg</vt:lpstr>
      <vt:lpstr>A tizenkét legszebb magyar vers</vt:lpstr>
      <vt:lpstr>PowerPoint bemutató</vt:lpstr>
      <vt:lpstr>Közös versmondás az ELTE Tanító- és Óvóképző Karán Jordán Tamás (a Weöres Sándor Színház igazgatója) vezetésével</vt:lpstr>
      <vt:lpstr>A 12 legszebb magyar vers</vt:lpstr>
      <vt:lpstr>PowerPoint bemutató</vt:lpstr>
      <vt:lpstr>http://www.vasiszemle.hu/2000/06/gazdag.htm Gazdag Erzsi</vt:lpstr>
      <vt:lpstr>https://static.szombathelypont.hu/image/2014/10//thax2-meseboltbabszinhaz-szines-uj-logo.jpg</vt:lpstr>
      <vt:lpstr>https://www.programturizmus.hu/media/image/big/ajanlat/kulturalis-program/szinhaz/gyerekszinhaz-eloadas/14/3819-mesebolt-babszinhaz.jpg</vt:lpstr>
      <vt:lpstr>https://p2-ssl.vatera.hu/photos/ae/c5/gazdag-erzsi-mesebolt-a72b_1_big.jpg?v1</vt:lpstr>
      <vt:lpstr>https://imgv2-1-f.scribdassets.com/img/document/350429108/original/99f71eb9f1/1604263975?v=1</vt:lpstr>
      <vt:lpstr>PowerPoint bemutató</vt:lpstr>
      <vt:lpstr>https://www.nyugat.hu//var/improxy/bnl1Z2F0XENsYXNzZXNcRkhEUGljdHVyZQ__/pa/1f/pa1f998bc0a9d251383378f06b9dd83c1.jpg?m=1378156413</vt:lpstr>
      <vt:lpstr>PowerPoint bemutató</vt:lpstr>
      <vt:lpstr>Weöres Sándor</vt:lpstr>
      <vt:lpstr>PowerPoint bemutató</vt:lpstr>
      <vt:lpstr>Weöres Sándor: Vasmegyei üdvözlet</vt:lpstr>
      <vt:lpstr>https://upload.wikimedia.org/wikipedia/commons/e/e6/Szombathely_Montage.jpg</vt:lpstr>
      <vt:lpstr>PowerPoint bemutató</vt:lpstr>
      <vt:lpstr>https://lh3.googleusercontent.com/proxy/obQdT96sU8YTbjqM-H9IM5uoh5aHZgLMpLNRB78MAcNm3ybm_XEVoVqiP-TF2Zb87Cdavtr6OeUcBwrISL0v40w7WkMUN_oasK9eSKED</vt:lpstr>
      <vt:lpstr>PowerPoint bemutató</vt:lpstr>
      <vt:lpstr>https://www.turistamagazin.hu/media/thumbs/fo/to/pa/foto-papp-geza-ddkekturabloghu-ef1c5eca-355068.jpg </vt:lpstr>
      <vt:lpstr>PowerPoint bemutató</vt:lpstr>
      <vt:lpstr>https://www.google.com/search?q=k%C5%91szeg&amp;tbm=isch&amp;ved=2ahUKEwi738Gn0PXtAhXMm6QKHYg7Bx8Q2-cCegQIABAA&amp;oq=k%C5%91szeg&amp;gs_lcp=CgNpbWcQAzICCAAyAggAMgIIADICCAAyAggAMgIIADICCAAyAggAMgIIADICCAA6BAgAEBg6CAgAELEDEIMBUL_xElj7nxNgmaUTaABwAHg</vt:lpstr>
      <vt:lpstr>PowerPoint bemutató</vt:lpstr>
      <vt:lpstr>Weöres Sándor Emlékház-Csönge</vt:lpstr>
      <vt:lpstr>PowerPoint bemutató</vt:lpstr>
      <vt:lpstr>PowerPoint bemutató</vt:lpstr>
      <vt:lpstr>Galagonya</vt:lpstr>
      <vt:lpstr>PowerPoint bemutató</vt:lpstr>
      <vt:lpstr>https://upload.wikimedia.org/wikipedia/commons/b/be/Sz%C3%ADnh%C3%A1z_Szombathely.JPG</vt:lpstr>
      <vt:lpstr>Nevének kezdőbetűi alkotják a színház jól ismert monogramját. </vt:lpstr>
      <vt:lpstr>PowerPoint bemutató</vt:lpstr>
      <vt:lpstr>PowerPoint bemutató</vt:lpstr>
      <vt:lpstr>Weöres Sándor szobra Szombathelyen https://www.kozterkep.hu/eszkozok/kepmutato/24799?meret=1</vt:lpstr>
      <vt:lpstr>A pad háttámláján a következő sorok olvashatóak:</vt:lpstr>
      <vt:lpstr>Weöres Sándor szobra Pécsett https://img1.indafoto.hu/3/2/4732_c6c61abda705fbc0728c076d60ed74b8/26041042_47535e6627e1e092a4a10605251cd5ea_xl.jpg</vt:lpstr>
      <vt:lpstr>A hallottak alapján válaszoljátok meg a következő kérdéseket!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1.</vt:lpstr>
      <vt:lpstr>2.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97</cp:revision>
  <dcterms:created xsi:type="dcterms:W3CDTF">2020-12-26T08:36:53Z</dcterms:created>
  <dcterms:modified xsi:type="dcterms:W3CDTF">2021-03-29T14:31:34Z</dcterms:modified>
</cp:coreProperties>
</file>